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65" r:id="rId2"/>
    <p:sldMasterId id="2147483781" r:id="rId3"/>
    <p:sldMasterId id="2147483818" r:id="rId4"/>
  </p:sldMasterIdLst>
  <p:notesMasterIdLst>
    <p:notesMasterId r:id="rId44"/>
  </p:notesMasterIdLst>
  <p:handoutMasterIdLst>
    <p:handoutMasterId r:id="rId45"/>
  </p:handoutMasterIdLst>
  <p:sldIdLst>
    <p:sldId id="310" r:id="rId5"/>
    <p:sldId id="453" r:id="rId6"/>
    <p:sldId id="459" r:id="rId7"/>
    <p:sldId id="449" r:id="rId8"/>
    <p:sldId id="354" r:id="rId9"/>
    <p:sldId id="460" r:id="rId10"/>
    <p:sldId id="356" r:id="rId11"/>
    <p:sldId id="461" r:id="rId12"/>
    <p:sldId id="425" r:id="rId13"/>
    <p:sldId id="426" r:id="rId14"/>
    <p:sldId id="428" r:id="rId15"/>
    <p:sldId id="430" r:id="rId16"/>
    <p:sldId id="434" r:id="rId17"/>
    <p:sldId id="436" r:id="rId18"/>
    <p:sldId id="732" r:id="rId19"/>
    <p:sldId id="837" r:id="rId20"/>
    <p:sldId id="424" r:id="rId21"/>
    <p:sldId id="438" r:id="rId22"/>
    <p:sldId id="367" r:id="rId23"/>
    <p:sldId id="376" r:id="rId24"/>
    <p:sldId id="368" r:id="rId25"/>
    <p:sldId id="370" r:id="rId26"/>
    <p:sldId id="473" r:id="rId27"/>
    <p:sldId id="385" r:id="rId28"/>
    <p:sldId id="472" r:id="rId29"/>
    <p:sldId id="447" r:id="rId30"/>
    <p:sldId id="471" r:id="rId31"/>
    <p:sldId id="411" r:id="rId32"/>
    <p:sldId id="413" r:id="rId33"/>
    <p:sldId id="463" r:id="rId34"/>
    <p:sldId id="415" r:id="rId35"/>
    <p:sldId id="465" r:id="rId36"/>
    <p:sldId id="838" r:id="rId37"/>
    <p:sldId id="839" r:id="rId38"/>
    <p:sldId id="840" r:id="rId39"/>
    <p:sldId id="841" r:id="rId40"/>
    <p:sldId id="446" r:id="rId41"/>
    <p:sldId id="458" r:id="rId42"/>
    <p:sldId id="308" r:id="rId43"/>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180">
          <p15:clr>
            <a:srgbClr val="A4A3A4"/>
          </p15:clr>
        </p15:guide>
        <p15:guide id="3" orient="horz" pos="3144">
          <p15:clr>
            <a:srgbClr val="A4A3A4"/>
          </p15:clr>
        </p15:guide>
        <p15:guide id="4" orient="horz" pos="900">
          <p15:clr>
            <a:srgbClr val="A4A3A4"/>
          </p15:clr>
        </p15:guide>
        <p15:guide id="5" pos="230">
          <p15:clr>
            <a:srgbClr val="A4A3A4"/>
          </p15:clr>
        </p15:guide>
        <p15:guide id="6" pos="461">
          <p15:clr>
            <a:srgbClr val="A4A3A4"/>
          </p15:clr>
        </p15:guide>
        <p15:guide id="7" pos="1325">
          <p15:clr>
            <a:srgbClr val="A4A3A4"/>
          </p15:clr>
        </p15:guide>
        <p15:guide id="8" pos="5645">
          <p15:clr>
            <a:srgbClr val="A4A3A4"/>
          </p15:clr>
        </p15:guide>
        <p15:guide id="9" pos="5359">
          <p15:clr>
            <a:srgbClr val="A4A3A4"/>
          </p15:clr>
        </p15:guide>
        <p15:guide id="10" pos="2016">
          <p15:clr>
            <a:srgbClr val="A4A3A4"/>
          </p15:clr>
        </p15:guide>
        <p15:guide id="1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9"/>
    <a:srgbClr val="8B32C9"/>
    <a:srgbClr val="0D3B6B"/>
    <a:srgbClr val="02A6A0"/>
    <a:srgbClr val="0084A3"/>
    <a:srgbClr val="8CC63F"/>
    <a:srgbClr val="06A7A1"/>
    <a:srgbClr val="02B0DB"/>
    <a:srgbClr val="3CC2E3"/>
    <a:srgbClr val="31B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7" autoAdjust="0"/>
    <p:restoredTop sz="76511" autoAdjust="0"/>
  </p:normalViewPr>
  <p:slideViewPr>
    <p:cSldViewPr>
      <p:cViewPr varScale="1">
        <p:scale>
          <a:sx n="121" d="100"/>
          <a:sy n="121" d="100"/>
        </p:scale>
        <p:origin x="1424" y="176"/>
      </p:cViewPr>
      <p:guideLst>
        <p:guide orient="horz" pos="1620"/>
        <p:guide orient="horz" pos="180"/>
        <p:guide orient="horz" pos="3144"/>
        <p:guide orient="horz" pos="900"/>
        <p:guide pos="230"/>
        <p:guide pos="461"/>
        <p:guide pos="1325"/>
        <p:guide pos="5645"/>
        <p:guide pos="5359"/>
        <p:guide pos="2016"/>
        <p:guide pos="2880"/>
      </p:guideLst>
    </p:cSldViewPr>
  </p:slideViewPr>
  <p:outlineViewPr>
    <p:cViewPr>
      <p:scale>
        <a:sx n="33" d="100"/>
        <a:sy n="33" d="100"/>
      </p:scale>
      <p:origin x="0" y="680"/>
    </p:cViewPr>
  </p:outlineViewPr>
  <p:notesTextViewPr>
    <p:cViewPr>
      <p:scale>
        <a:sx n="185" d="100"/>
        <a:sy n="185" d="100"/>
      </p:scale>
      <p:origin x="0" y="0"/>
    </p:cViewPr>
  </p:notesTextViewPr>
  <p:sorterViewPr>
    <p:cViewPr>
      <p:scale>
        <a:sx n="130" d="100"/>
        <a:sy n="130" d="100"/>
      </p:scale>
      <p:origin x="0" y="0"/>
    </p:cViewPr>
  </p:sorter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Practitioners</c:v>
                </c:pt>
              </c:strCache>
            </c:strRef>
          </c:tx>
          <c:spPr>
            <a:noFill/>
            <a:ln>
              <a:noFill/>
            </a:ln>
          </c:spPr>
          <c:dPt>
            <c:idx val="0"/>
            <c:bubble3D val="0"/>
            <c:spPr>
              <a:solidFill>
                <a:srgbClr val="009E9A"/>
              </a:solidFill>
              <a:ln w="19050">
                <a:noFill/>
              </a:ln>
              <a:effectLst/>
            </c:spPr>
            <c:extLst>
              <c:ext xmlns:c16="http://schemas.microsoft.com/office/drawing/2014/chart" uri="{C3380CC4-5D6E-409C-BE32-E72D297353CC}">
                <c16:uniqueId val="{00000001-EE18-47FA-B02B-44331DB1849B}"/>
              </c:ext>
            </c:extLst>
          </c:dPt>
          <c:dPt>
            <c:idx val="1"/>
            <c:bubble3D val="0"/>
            <c:spPr>
              <a:noFill/>
              <a:ln w="19050">
                <a:noFill/>
              </a:ln>
              <a:effectLst/>
            </c:spPr>
            <c:extLst>
              <c:ext xmlns:c16="http://schemas.microsoft.com/office/drawing/2014/chart" uri="{C3380CC4-5D6E-409C-BE32-E72D297353CC}">
                <c16:uniqueId val="{00000003-EE18-47FA-B02B-44331DB1849B}"/>
              </c:ext>
            </c:extLst>
          </c:dPt>
          <c:cat>
            <c:strRef>
              <c:f>Sheet1!$A$2:$A$3</c:f>
              <c:strCache>
                <c:ptCount val="2"/>
                <c:pt idx="0">
                  <c:v>Q2.2.e [4,5]</c:v>
                </c:pt>
                <c:pt idx="1">
                  <c:v>other</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C-EE18-47FA-B02B-44331DB1849B}"/>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Reinventors</c:v>
                </c:pt>
              </c:strCache>
            </c:strRef>
          </c:tx>
          <c:spPr>
            <a:ln>
              <a:noFill/>
            </a:ln>
          </c:spPr>
          <c:dPt>
            <c:idx val="0"/>
            <c:bubble3D val="0"/>
            <c:spPr>
              <a:solidFill>
                <a:srgbClr val="C370FF"/>
              </a:solidFill>
              <a:ln w="19050">
                <a:noFill/>
              </a:ln>
              <a:effectLst/>
            </c:spPr>
            <c:extLst>
              <c:ext xmlns:c16="http://schemas.microsoft.com/office/drawing/2014/chart" uri="{C3380CC4-5D6E-409C-BE32-E72D297353CC}">
                <c16:uniqueId val="{00000001-6853-7743-AD5F-BF7B09C9B9FB}"/>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6853-7743-AD5F-BF7B09C9B9FB}"/>
              </c:ext>
            </c:extLst>
          </c:dPt>
          <c:cat>
            <c:strRef>
              <c:f>Sheet1!$A$2:$A$3</c:f>
              <c:strCache>
                <c:ptCount val="2"/>
                <c:pt idx="0">
                  <c:v>Q3.7.c [4,5]</c:v>
                </c:pt>
                <c:pt idx="1">
                  <c:v>space</c:v>
                </c:pt>
              </c:strCache>
            </c:strRef>
          </c:cat>
          <c:val>
            <c:numRef>
              <c:f>Sheet1!$B$2:$B$3</c:f>
              <c:numCache>
                <c:formatCode>General</c:formatCode>
                <c:ptCount val="2"/>
                <c:pt idx="0">
                  <c:v>74</c:v>
                </c:pt>
                <c:pt idx="1">
                  <c:v>26</c:v>
                </c:pt>
              </c:numCache>
            </c:numRef>
          </c:val>
          <c:extLst>
            <c:ext xmlns:c16="http://schemas.microsoft.com/office/drawing/2014/chart" uri="{C3380CC4-5D6E-409C-BE32-E72D297353CC}">
              <c16:uniqueId val="{00000004-6853-7743-AD5F-BF7B09C9B9FB}"/>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Practitioners</c:v>
                </c:pt>
              </c:strCache>
            </c:strRef>
          </c:tx>
          <c:spPr>
            <a:ln>
              <a:noFill/>
            </a:ln>
          </c:spPr>
          <c:dPt>
            <c:idx val="0"/>
            <c:bubble3D val="0"/>
            <c:spPr>
              <a:solidFill>
                <a:srgbClr val="00BAB6"/>
              </a:solidFill>
              <a:ln w="19050">
                <a:noFill/>
              </a:ln>
              <a:effectLst/>
            </c:spPr>
            <c:extLst>
              <c:ext xmlns:c16="http://schemas.microsoft.com/office/drawing/2014/chart" uri="{C3380CC4-5D6E-409C-BE32-E72D297353CC}">
                <c16:uniqueId val="{00000001-96A9-104F-B15D-498C4D7631E9}"/>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96A9-104F-B15D-498C4D7631E9}"/>
              </c:ext>
            </c:extLst>
          </c:dPt>
          <c:cat>
            <c:strRef>
              <c:f>Sheet1!$A$2:$A$3</c:f>
              <c:strCache>
                <c:ptCount val="2"/>
                <c:pt idx="0">
                  <c:v>Q3.7.c [4,5]</c:v>
                </c:pt>
                <c:pt idx="1">
                  <c:v>space</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4-96A9-104F-B15D-498C4D7631E9}"/>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Aspirationals</c:v>
                </c:pt>
              </c:strCache>
            </c:strRef>
          </c:tx>
          <c:spPr>
            <a:ln>
              <a:noFill/>
            </a:ln>
          </c:spPr>
          <c:dPt>
            <c:idx val="0"/>
            <c:bubble3D val="0"/>
            <c:spPr>
              <a:solidFill>
                <a:srgbClr val="B0B0B0"/>
              </a:solidFill>
              <a:ln w="19050">
                <a:noFill/>
              </a:ln>
              <a:effectLst/>
            </c:spPr>
            <c:extLst>
              <c:ext xmlns:c16="http://schemas.microsoft.com/office/drawing/2014/chart" uri="{C3380CC4-5D6E-409C-BE32-E72D297353CC}">
                <c16:uniqueId val="{00000001-277F-C146-ABEC-233B2828618D}"/>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277F-C146-ABEC-233B2828618D}"/>
              </c:ext>
            </c:extLst>
          </c:dPt>
          <c:dPt>
            <c:idx val="2"/>
            <c:bubble3D val="0"/>
            <c:spPr>
              <a:solidFill>
                <a:schemeClr val="bg2">
                  <a:lumMod val="65000"/>
                </a:schemeClr>
              </a:solidFill>
              <a:ln w="19050">
                <a:noFill/>
              </a:ln>
              <a:effectLst/>
            </c:spPr>
            <c:extLst>
              <c:ext xmlns:c16="http://schemas.microsoft.com/office/drawing/2014/chart" uri="{C3380CC4-5D6E-409C-BE32-E72D297353CC}">
                <c16:uniqueId val="{00000005-277F-C146-ABEC-233B2828618D}"/>
              </c:ext>
            </c:extLst>
          </c:dPt>
          <c:dPt>
            <c:idx val="3"/>
            <c:bubble3D val="0"/>
            <c:spPr>
              <a:solidFill>
                <a:schemeClr val="tx1">
                  <a:lumMod val="95000"/>
                  <a:lumOff val="5000"/>
                </a:schemeClr>
              </a:solidFill>
              <a:ln w="19050">
                <a:noFill/>
              </a:ln>
              <a:effectLst/>
            </c:spPr>
            <c:extLst>
              <c:ext xmlns:c16="http://schemas.microsoft.com/office/drawing/2014/chart" uri="{C3380CC4-5D6E-409C-BE32-E72D297353CC}">
                <c16:uniqueId val="{00000007-277F-C146-ABEC-233B2828618D}"/>
              </c:ext>
            </c:extLst>
          </c:dPt>
          <c:dPt>
            <c:idx val="4"/>
            <c:bubble3D val="0"/>
            <c:spPr>
              <a:solidFill>
                <a:schemeClr val="tx2">
                  <a:lumMod val="90000"/>
                </a:schemeClr>
              </a:solidFill>
              <a:ln w="19050">
                <a:noFill/>
              </a:ln>
              <a:effectLst/>
            </c:spPr>
            <c:extLst>
              <c:ext xmlns:c16="http://schemas.microsoft.com/office/drawing/2014/chart" uri="{C3380CC4-5D6E-409C-BE32-E72D297353CC}">
                <c16:uniqueId val="{00000009-277F-C146-ABEC-233B2828618D}"/>
              </c:ext>
            </c:extLst>
          </c:dPt>
          <c:dPt>
            <c:idx val="5"/>
            <c:bubble3D val="0"/>
            <c:spPr>
              <a:solidFill>
                <a:schemeClr val="tx1">
                  <a:lumMod val="95000"/>
                  <a:lumOff val="5000"/>
                </a:schemeClr>
              </a:solidFill>
              <a:ln w="19050">
                <a:noFill/>
              </a:ln>
              <a:effectLst/>
            </c:spPr>
            <c:extLst>
              <c:ext xmlns:c16="http://schemas.microsoft.com/office/drawing/2014/chart" uri="{C3380CC4-5D6E-409C-BE32-E72D297353CC}">
                <c16:uniqueId val="{0000000B-277F-C146-ABEC-233B2828618D}"/>
              </c:ext>
            </c:extLst>
          </c:dPt>
          <c:cat>
            <c:strRef>
              <c:f>Sheet1!$A$2:$A$7</c:f>
              <c:strCache>
                <c:ptCount val="2"/>
                <c:pt idx="0">
                  <c:v>Q3.7.c [4,5]</c:v>
                </c:pt>
                <c:pt idx="1">
                  <c:v>space</c:v>
                </c:pt>
              </c:strCache>
            </c:strRef>
          </c:cat>
          <c:val>
            <c:numRef>
              <c:f>Sheet1!$B$2:$B$7</c:f>
              <c:numCache>
                <c:formatCode>General</c:formatCode>
                <c:ptCount val="6"/>
                <c:pt idx="0">
                  <c:v>33</c:v>
                </c:pt>
                <c:pt idx="1">
                  <c:v>67</c:v>
                </c:pt>
              </c:numCache>
            </c:numRef>
          </c:val>
          <c:extLst>
            <c:ext xmlns:c16="http://schemas.microsoft.com/office/drawing/2014/chart" uri="{C3380CC4-5D6E-409C-BE32-E72D297353CC}">
              <c16:uniqueId val="{0000000C-277F-C146-ABEC-233B2828618D}"/>
            </c:ext>
          </c:extLst>
        </c:ser>
        <c:dLbls>
          <c:showLegendKey val="0"/>
          <c:showVal val="0"/>
          <c:showCatName val="0"/>
          <c:showSerName val="0"/>
          <c:showPercent val="0"/>
          <c:showBubbleSize val="0"/>
          <c:showLeaderLines val="1"/>
        </c:dLbls>
        <c:firstSliceAng val="0"/>
        <c:holeSize val="7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Reinventors</c:v>
                </c:pt>
              </c:strCache>
            </c:strRef>
          </c:tx>
          <c:spPr>
            <a:ln>
              <a:noFill/>
            </a:ln>
          </c:spPr>
          <c:dPt>
            <c:idx val="0"/>
            <c:bubble3D val="0"/>
            <c:spPr>
              <a:solidFill>
                <a:srgbClr val="C370FF"/>
              </a:solidFill>
              <a:ln w="19050">
                <a:noFill/>
              </a:ln>
              <a:effectLst/>
            </c:spPr>
            <c:extLst>
              <c:ext xmlns:c16="http://schemas.microsoft.com/office/drawing/2014/chart" uri="{C3380CC4-5D6E-409C-BE32-E72D297353CC}">
                <c16:uniqueId val="{00000001-2A9F-F044-B98F-08B903A23B5E}"/>
              </c:ext>
            </c:extLst>
          </c:dPt>
          <c:dPt>
            <c:idx val="1"/>
            <c:bubble3D val="0"/>
            <c:spPr>
              <a:solidFill>
                <a:schemeClr val="tx2"/>
              </a:solidFill>
              <a:ln w="19050">
                <a:noFill/>
              </a:ln>
              <a:effectLst/>
            </c:spPr>
            <c:extLst>
              <c:ext xmlns:c16="http://schemas.microsoft.com/office/drawing/2014/chart" uri="{C3380CC4-5D6E-409C-BE32-E72D297353CC}">
                <c16:uniqueId val="{00000003-2A9F-F044-B98F-08B903A23B5E}"/>
              </c:ext>
            </c:extLst>
          </c:dPt>
          <c:cat>
            <c:strRef>
              <c:f>Sheet1!$A$2:$A$3</c:f>
              <c:strCache>
                <c:ptCount val="2"/>
                <c:pt idx="0">
                  <c:v>Q2.2.c [4,5]</c:v>
                </c:pt>
                <c:pt idx="1">
                  <c:v>space</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A9F-F044-B98F-08B903A23B5E}"/>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Practitioners</c:v>
                </c:pt>
              </c:strCache>
            </c:strRef>
          </c:tx>
          <c:spPr>
            <a:ln>
              <a:noFill/>
            </a:ln>
          </c:spPr>
          <c:dPt>
            <c:idx val="0"/>
            <c:bubble3D val="0"/>
            <c:spPr>
              <a:solidFill>
                <a:srgbClr val="00BAB6"/>
              </a:solidFill>
              <a:ln w="19050">
                <a:noFill/>
              </a:ln>
              <a:effectLst/>
            </c:spPr>
            <c:extLst>
              <c:ext xmlns:c16="http://schemas.microsoft.com/office/drawing/2014/chart" uri="{C3380CC4-5D6E-409C-BE32-E72D297353CC}">
                <c16:uniqueId val="{00000001-5BDF-EA40-A403-1D8B81F10691}"/>
              </c:ext>
            </c:extLst>
          </c:dPt>
          <c:dPt>
            <c:idx val="1"/>
            <c:bubble3D val="0"/>
            <c:spPr>
              <a:solidFill>
                <a:schemeClr val="tx2"/>
              </a:solidFill>
              <a:ln w="19050">
                <a:noFill/>
              </a:ln>
              <a:effectLst/>
            </c:spPr>
            <c:extLst>
              <c:ext xmlns:c16="http://schemas.microsoft.com/office/drawing/2014/chart" uri="{C3380CC4-5D6E-409C-BE32-E72D297353CC}">
                <c16:uniqueId val="{00000003-5BDF-EA40-A403-1D8B81F10691}"/>
              </c:ext>
            </c:extLst>
          </c:dPt>
          <c:cat>
            <c:strRef>
              <c:f>Sheet1!$A$2:$A$3</c:f>
              <c:strCache>
                <c:ptCount val="2"/>
                <c:pt idx="0">
                  <c:v>Q2.2.c [4,5]</c:v>
                </c:pt>
                <c:pt idx="1">
                  <c:v>space</c:v>
                </c:pt>
              </c:strCache>
            </c:strRef>
          </c:cat>
          <c:val>
            <c:numRef>
              <c:f>Sheet1!$B$2:$B$3</c:f>
              <c:numCache>
                <c:formatCode>General</c:formatCode>
                <c:ptCount val="2"/>
                <c:pt idx="0">
                  <c:v>42</c:v>
                </c:pt>
                <c:pt idx="1">
                  <c:v>58</c:v>
                </c:pt>
              </c:numCache>
            </c:numRef>
          </c:val>
          <c:extLst>
            <c:ext xmlns:c16="http://schemas.microsoft.com/office/drawing/2014/chart" uri="{C3380CC4-5D6E-409C-BE32-E72D297353CC}">
              <c16:uniqueId val="{00000004-5BDF-EA40-A403-1D8B81F10691}"/>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Aspirationals</c:v>
                </c:pt>
              </c:strCache>
            </c:strRef>
          </c:tx>
          <c:spPr>
            <a:ln>
              <a:noFill/>
            </a:ln>
          </c:spPr>
          <c:dPt>
            <c:idx val="0"/>
            <c:bubble3D val="0"/>
            <c:spPr>
              <a:solidFill>
                <a:srgbClr val="B0B0B0"/>
              </a:solidFill>
              <a:ln w="19050">
                <a:noFill/>
              </a:ln>
              <a:effectLst/>
            </c:spPr>
            <c:extLst>
              <c:ext xmlns:c16="http://schemas.microsoft.com/office/drawing/2014/chart" uri="{C3380CC4-5D6E-409C-BE32-E72D297353CC}">
                <c16:uniqueId val="{00000001-885D-9245-8CEB-340BE92DEAEC}"/>
              </c:ext>
            </c:extLst>
          </c:dPt>
          <c:dPt>
            <c:idx val="1"/>
            <c:bubble3D val="0"/>
            <c:spPr>
              <a:solidFill>
                <a:schemeClr val="tx2"/>
              </a:solidFill>
              <a:ln w="19050">
                <a:noFill/>
              </a:ln>
              <a:effectLst/>
            </c:spPr>
            <c:extLst>
              <c:ext xmlns:c16="http://schemas.microsoft.com/office/drawing/2014/chart" uri="{C3380CC4-5D6E-409C-BE32-E72D297353CC}">
                <c16:uniqueId val="{00000003-885D-9245-8CEB-340BE92DEAEC}"/>
              </c:ext>
            </c:extLst>
          </c:dPt>
          <c:dPt>
            <c:idx val="2"/>
            <c:bubble3D val="0"/>
            <c:spPr>
              <a:solidFill>
                <a:schemeClr val="bg2">
                  <a:lumMod val="65000"/>
                </a:schemeClr>
              </a:solidFill>
              <a:ln w="19050">
                <a:noFill/>
              </a:ln>
              <a:effectLst/>
            </c:spPr>
            <c:extLst>
              <c:ext xmlns:c16="http://schemas.microsoft.com/office/drawing/2014/chart" uri="{C3380CC4-5D6E-409C-BE32-E72D297353CC}">
                <c16:uniqueId val="{00000005-885D-9245-8CEB-340BE92DEAEC}"/>
              </c:ext>
            </c:extLst>
          </c:dPt>
          <c:dPt>
            <c:idx val="3"/>
            <c:bubble3D val="0"/>
            <c:spPr>
              <a:solidFill>
                <a:schemeClr val="tx1">
                  <a:lumMod val="95000"/>
                  <a:lumOff val="5000"/>
                </a:schemeClr>
              </a:solidFill>
              <a:ln w="19050">
                <a:noFill/>
              </a:ln>
              <a:effectLst/>
            </c:spPr>
            <c:extLst>
              <c:ext xmlns:c16="http://schemas.microsoft.com/office/drawing/2014/chart" uri="{C3380CC4-5D6E-409C-BE32-E72D297353CC}">
                <c16:uniqueId val="{00000007-885D-9245-8CEB-340BE92DEAEC}"/>
              </c:ext>
            </c:extLst>
          </c:dPt>
          <c:dPt>
            <c:idx val="4"/>
            <c:bubble3D val="0"/>
            <c:spPr>
              <a:solidFill>
                <a:schemeClr val="tx2">
                  <a:lumMod val="90000"/>
                </a:schemeClr>
              </a:solidFill>
              <a:ln w="19050">
                <a:noFill/>
              </a:ln>
              <a:effectLst/>
            </c:spPr>
            <c:extLst>
              <c:ext xmlns:c16="http://schemas.microsoft.com/office/drawing/2014/chart" uri="{C3380CC4-5D6E-409C-BE32-E72D297353CC}">
                <c16:uniqueId val="{00000009-885D-9245-8CEB-340BE92DEAEC}"/>
              </c:ext>
            </c:extLst>
          </c:dPt>
          <c:dPt>
            <c:idx val="5"/>
            <c:bubble3D val="0"/>
            <c:spPr>
              <a:solidFill>
                <a:schemeClr val="tx1">
                  <a:lumMod val="95000"/>
                  <a:lumOff val="5000"/>
                </a:schemeClr>
              </a:solidFill>
              <a:ln w="19050">
                <a:noFill/>
              </a:ln>
              <a:effectLst/>
            </c:spPr>
            <c:extLst>
              <c:ext xmlns:c16="http://schemas.microsoft.com/office/drawing/2014/chart" uri="{C3380CC4-5D6E-409C-BE32-E72D297353CC}">
                <c16:uniqueId val="{0000000B-885D-9245-8CEB-340BE92DEAEC}"/>
              </c:ext>
            </c:extLst>
          </c:dPt>
          <c:cat>
            <c:strRef>
              <c:f>Sheet1!$A$2:$A$7</c:f>
              <c:strCache>
                <c:ptCount val="2"/>
                <c:pt idx="0">
                  <c:v>Q2.2.c [4,5]</c:v>
                </c:pt>
                <c:pt idx="1">
                  <c:v>space</c:v>
                </c:pt>
              </c:strCache>
            </c:strRef>
          </c:cat>
          <c:val>
            <c:numRef>
              <c:f>Sheet1!$B$2:$B$7</c:f>
              <c:numCache>
                <c:formatCode>General</c:formatCode>
                <c:ptCount val="6"/>
                <c:pt idx="0">
                  <c:v>26</c:v>
                </c:pt>
                <c:pt idx="1">
                  <c:v>74</c:v>
                </c:pt>
              </c:numCache>
            </c:numRef>
          </c:val>
          <c:extLst>
            <c:ext xmlns:c16="http://schemas.microsoft.com/office/drawing/2014/chart" uri="{C3380CC4-5D6E-409C-BE32-E72D297353CC}">
              <c16:uniqueId val="{0000000C-885D-9245-8CEB-340BE92DEAEC}"/>
            </c:ext>
          </c:extLst>
        </c:ser>
        <c:dLbls>
          <c:showLegendKey val="0"/>
          <c:showVal val="0"/>
          <c:showCatName val="0"/>
          <c:showSerName val="0"/>
          <c:showPercent val="0"/>
          <c:showBubbleSize val="0"/>
          <c:showLeaderLines val="1"/>
        </c:dLbls>
        <c:firstSliceAng val="0"/>
        <c:holeSize val="7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Practitioners</c:v>
                </c:pt>
              </c:strCache>
            </c:strRef>
          </c:tx>
          <c:spPr>
            <a:solidFill>
              <a:srgbClr val="D38EFF"/>
            </a:solidFill>
            <a:ln>
              <a:noFill/>
            </a:ln>
          </c:spPr>
          <c:dPt>
            <c:idx val="0"/>
            <c:bubble3D val="0"/>
            <c:spPr>
              <a:solidFill>
                <a:srgbClr val="1FD6D2"/>
              </a:solidFill>
              <a:ln w="19050">
                <a:noFill/>
              </a:ln>
              <a:effectLst/>
            </c:spPr>
            <c:extLst>
              <c:ext xmlns:c16="http://schemas.microsoft.com/office/drawing/2014/chart" uri="{C3380CC4-5D6E-409C-BE32-E72D297353CC}">
                <c16:uniqueId val="{00000001-5AF9-4EB2-AD9E-DA721FA59AD4}"/>
              </c:ext>
            </c:extLst>
          </c:dPt>
          <c:dPt>
            <c:idx val="1"/>
            <c:bubble3D val="0"/>
            <c:spPr>
              <a:solidFill>
                <a:schemeClr val="tx2">
                  <a:lumMod val="90000"/>
                </a:schemeClr>
              </a:solidFill>
              <a:ln w="19050">
                <a:noFill/>
              </a:ln>
              <a:effectLst/>
            </c:spPr>
            <c:extLst>
              <c:ext xmlns:c16="http://schemas.microsoft.com/office/drawing/2014/chart" uri="{C3380CC4-5D6E-409C-BE32-E72D297353CC}">
                <c16:uniqueId val="{00000003-5AF9-4EB2-AD9E-DA721FA59AD4}"/>
              </c:ext>
            </c:extLst>
          </c:dPt>
          <c:cat>
            <c:strRef>
              <c:f>Sheet1!$A$2:$A$3</c:f>
              <c:strCache>
                <c:ptCount val="2"/>
                <c:pt idx="0">
                  <c:v>Q2.2.e [4,5]</c:v>
                </c:pt>
                <c:pt idx="1">
                  <c:v>other</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C-5AF9-4EB2-AD9E-DA721FA59AD4}"/>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Reinventors</c:v>
                </c:pt>
              </c:strCache>
            </c:strRef>
          </c:tx>
          <c:spPr>
            <a:noFill/>
            <a:ln>
              <a:noFill/>
            </a:ln>
          </c:spPr>
          <c:dPt>
            <c:idx val="0"/>
            <c:bubble3D val="0"/>
            <c:spPr>
              <a:solidFill>
                <a:srgbClr val="8B32C9"/>
              </a:solidFill>
              <a:ln w="19050">
                <a:noFill/>
              </a:ln>
              <a:effectLst/>
            </c:spPr>
            <c:extLst>
              <c:ext xmlns:c16="http://schemas.microsoft.com/office/drawing/2014/chart" uri="{C3380CC4-5D6E-409C-BE32-E72D297353CC}">
                <c16:uniqueId val="{00000001-EE18-47FA-B02B-44331DB1849B}"/>
              </c:ext>
            </c:extLst>
          </c:dPt>
          <c:dPt>
            <c:idx val="1"/>
            <c:bubble3D val="0"/>
            <c:spPr>
              <a:noFill/>
              <a:ln w="19050">
                <a:noFill/>
              </a:ln>
              <a:effectLst/>
            </c:spPr>
            <c:extLst>
              <c:ext xmlns:c16="http://schemas.microsoft.com/office/drawing/2014/chart" uri="{C3380CC4-5D6E-409C-BE32-E72D297353CC}">
                <c16:uniqueId val="{00000003-EE18-47FA-B02B-44331DB1849B}"/>
              </c:ext>
            </c:extLst>
          </c:dPt>
          <c:cat>
            <c:strRef>
              <c:f>Sheet1!$A$2:$A$3</c:f>
              <c:strCache>
                <c:ptCount val="2"/>
                <c:pt idx="0">
                  <c:v>Q2.2.e [4,5]</c:v>
                </c:pt>
                <c:pt idx="1">
                  <c:v>other</c:v>
                </c:pt>
              </c:strCache>
            </c:strRef>
          </c:cat>
          <c:val>
            <c:numRef>
              <c:f>Sheet1!$B$2:$B$3</c:f>
              <c:numCache>
                <c:formatCode>General</c:formatCode>
                <c:ptCount val="2"/>
                <c:pt idx="0">
                  <c:v>64</c:v>
                </c:pt>
                <c:pt idx="1">
                  <c:v>36</c:v>
                </c:pt>
              </c:numCache>
            </c:numRef>
          </c:val>
          <c:extLst>
            <c:ext xmlns:c16="http://schemas.microsoft.com/office/drawing/2014/chart" uri="{C3380CC4-5D6E-409C-BE32-E72D297353CC}">
              <c16:uniqueId val="{0000000C-EE18-47FA-B02B-44331DB1849B}"/>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Reinventors</c:v>
                </c:pt>
              </c:strCache>
            </c:strRef>
          </c:tx>
          <c:spPr>
            <a:solidFill>
              <a:srgbClr val="D38EFF"/>
            </a:solidFill>
            <a:ln>
              <a:noFill/>
            </a:ln>
          </c:spPr>
          <c:dPt>
            <c:idx val="0"/>
            <c:bubble3D val="0"/>
            <c:spPr>
              <a:solidFill>
                <a:srgbClr val="D38EFF"/>
              </a:solidFill>
              <a:ln w="19050">
                <a:noFill/>
              </a:ln>
              <a:effectLst/>
            </c:spPr>
            <c:extLst>
              <c:ext xmlns:c16="http://schemas.microsoft.com/office/drawing/2014/chart" uri="{C3380CC4-5D6E-409C-BE32-E72D297353CC}">
                <c16:uniqueId val="{00000001-5AF9-4EB2-AD9E-DA721FA59AD4}"/>
              </c:ext>
            </c:extLst>
          </c:dPt>
          <c:dPt>
            <c:idx val="1"/>
            <c:bubble3D val="0"/>
            <c:spPr>
              <a:solidFill>
                <a:schemeClr val="tx2">
                  <a:lumMod val="90000"/>
                </a:schemeClr>
              </a:solidFill>
              <a:ln w="19050">
                <a:noFill/>
              </a:ln>
              <a:effectLst/>
            </c:spPr>
            <c:extLst>
              <c:ext xmlns:c16="http://schemas.microsoft.com/office/drawing/2014/chart" uri="{C3380CC4-5D6E-409C-BE32-E72D297353CC}">
                <c16:uniqueId val="{00000003-5AF9-4EB2-AD9E-DA721FA59AD4}"/>
              </c:ext>
            </c:extLst>
          </c:dPt>
          <c:cat>
            <c:strRef>
              <c:f>Sheet1!$A$2:$A$3</c:f>
              <c:strCache>
                <c:ptCount val="2"/>
                <c:pt idx="0">
                  <c:v>Q2.2.e [4,5]</c:v>
                </c:pt>
                <c:pt idx="1">
                  <c:v>other</c:v>
                </c:pt>
              </c:strCache>
            </c:strRef>
          </c:cat>
          <c:val>
            <c:numRef>
              <c:f>Sheet1!$B$2:$B$3</c:f>
              <c:numCache>
                <c:formatCode>General</c:formatCode>
                <c:ptCount val="2"/>
                <c:pt idx="0">
                  <c:v>64</c:v>
                </c:pt>
                <c:pt idx="1">
                  <c:v>36</c:v>
                </c:pt>
              </c:numCache>
            </c:numRef>
          </c:val>
          <c:extLst>
            <c:ext xmlns:c16="http://schemas.microsoft.com/office/drawing/2014/chart" uri="{C3380CC4-5D6E-409C-BE32-E72D297353CC}">
              <c16:uniqueId val="{0000000C-5AF9-4EB2-AD9E-DA721FA59AD4}"/>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Aspirationals</c:v>
                </c:pt>
              </c:strCache>
            </c:strRef>
          </c:tx>
          <c:spPr>
            <a:noFill/>
            <a:ln>
              <a:noFill/>
            </a:ln>
          </c:spPr>
          <c:dPt>
            <c:idx val="0"/>
            <c:bubble3D val="0"/>
            <c:spPr>
              <a:solidFill>
                <a:schemeClr val="tx2">
                  <a:lumMod val="50000"/>
                </a:schemeClr>
              </a:solidFill>
              <a:ln w="19050">
                <a:noFill/>
              </a:ln>
              <a:effectLst/>
            </c:spPr>
            <c:extLst>
              <c:ext xmlns:c16="http://schemas.microsoft.com/office/drawing/2014/chart" uri="{C3380CC4-5D6E-409C-BE32-E72D297353CC}">
                <c16:uniqueId val="{00000001-EE18-47FA-B02B-44331DB1849B}"/>
              </c:ext>
            </c:extLst>
          </c:dPt>
          <c:dPt>
            <c:idx val="1"/>
            <c:bubble3D val="0"/>
            <c:spPr>
              <a:noFill/>
              <a:ln w="19050">
                <a:noFill/>
              </a:ln>
              <a:effectLst/>
            </c:spPr>
            <c:extLst>
              <c:ext xmlns:c16="http://schemas.microsoft.com/office/drawing/2014/chart" uri="{C3380CC4-5D6E-409C-BE32-E72D297353CC}">
                <c16:uniqueId val="{00000003-EE18-47FA-B02B-44331DB1849B}"/>
              </c:ext>
            </c:extLst>
          </c:dPt>
          <c:cat>
            <c:strRef>
              <c:f>Sheet1!$A$2:$A$3</c:f>
              <c:strCache>
                <c:ptCount val="2"/>
                <c:pt idx="0">
                  <c:v>Q2.2.e [4,5]</c:v>
                </c:pt>
                <c:pt idx="1">
                  <c:v>other</c:v>
                </c:pt>
              </c:strCache>
            </c:strRef>
          </c:cat>
          <c:val>
            <c:numRef>
              <c:f>Sheet1!$B$2:$B$3</c:f>
              <c:numCache>
                <c:formatCode>General</c:formatCode>
                <c:ptCount val="2"/>
                <c:pt idx="0">
                  <c:v>27</c:v>
                </c:pt>
                <c:pt idx="1">
                  <c:v>73</c:v>
                </c:pt>
              </c:numCache>
            </c:numRef>
          </c:val>
          <c:extLst>
            <c:ext xmlns:c16="http://schemas.microsoft.com/office/drawing/2014/chart" uri="{C3380CC4-5D6E-409C-BE32-E72D297353CC}">
              <c16:uniqueId val="{0000000C-EE18-47FA-B02B-44331DB1849B}"/>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Aspirationals</c:v>
                </c:pt>
              </c:strCache>
            </c:strRef>
          </c:tx>
          <c:spPr>
            <a:solidFill>
              <a:srgbClr val="D38EFF"/>
            </a:solidFill>
            <a:ln>
              <a:noFill/>
            </a:ln>
          </c:spPr>
          <c:dPt>
            <c:idx val="0"/>
            <c:bubble3D val="0"/>
            <c:spPr>
              <a:solidFill>
                <a:schemeClr val="tx2">
                  <a:lumMod val="75000"/>
                </a:schemeClr>
              </a:solidFill>
              <a:ln w="19050">
                <a:noFill/>
              </a:ln>
              <a:effectLst/>
            </c:spPr>
            <c:extLst>
              <c:ext xmlns:c16="http://schemas.microsoft.com/office/drawing/2014/chart" uri="{C3380CC4-5D6E-409C-BE32-E72D297353CC}">
                <c16:uniqueId val="{00000001-5AF9-4EB2-AD9E-DA721FA59AD4}"/>
              </c:ext>
            </c:extLst>
          </c:dPt>
          <c:dPt>
            <c:idx val="1"/>
            <c:bubble3D val="0"/>
            <c:spPr>
              <a:solidFill>
                <a:schemeClr val="tx2">
                  <a:lumMod val="90000"/>
                </a:schemeClr>
              </a:solidFill>
              <a:ln w="19050">
                <a:noFill/>
              </a:ln>
              <a:effectLst/>
            </c:spPr>
            <c:extLst>
              <c:ext xmlns:c16="http://schemas.microsoft.com/office/drawing/2014/chart" uri="{C3380CC4-5D6E-409C-BE32-E72D297353CC}">
                <c16:uniqueId val="{00000003-5AF9-4EB2-AD9E-DA721FA59AD4}"/>
              </c:ext>
            </c:extLst>
          </c:dPt>
          <c:cat>
            <c:strRef>
              <c:f>Sheet1!$A$2:$A$3</c:f>
              <c:strCache>
                <c:ptCount val="2"/>
                <c:pt idx="0">
                  <c:v>Q2.2.e.[4,5]</c:v>
                </c:pt>
                <c:pt idx="1">
                  <c:v>other</c:v>
                </c:pt>
              </c:strCache>
            </c:strRef>
          </c:cat>
          <c:val>
            <c:numRef>
              <c:f>Sheet1!$B$2:$B$3</c:f>
              <c:numCache>
                <c:formatCode>General</c:formatCode>
                <c:ptCount val="2"/>
                <c:pt idx="0">
                  <c:v>27</c:v>
                </c:pt>
                <c:pt idx="1">
                  <c:v>73</c:v>
                </c:pt>
              </c:numCache>
            </c:numRef>
          </c:val>
          <c:extLst>
            <c:ext xmlns:c16="http://schemas.microsoft.com/office/drawing/2014/chart" uri="{C3380CC4-5D6E-409C-BE32-E72D297353CC}">
              <c16:uniqueId val="{0000000C-5AF9-4EB2-AD9E-DA721FA59AD4}"/>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Reinventors</c:v>
                </c:pt>
              </c:strCache>
            </c:strRef>
          </c:tx>
          <c:spPr>
            <a:ln>
              <a:noFill/>
            </a:ln>
          </c:spPr>
          <c:dPt>
            <c:idx val="0"/>
            <c:bubble3D val="0"/>
            <c:spPr>
              <a:solidFill>
                <a:srgbClr val="C370FF"/>
              </a:solidFill>
              <a:ln w="19050">
                <a:noFill/>
              </a:ln>
              <a:effectLst/>
            </c:spPr>
            <c:extLst>
              <c:ext xmlns:c16="http://schemas.microsoft.com/office/drawing/2014/chart" uri="{C3380CC4-5D6E-409C-BE32-E72D297353CC}">
                <c16:uniqueId val="{00000001-39B6-ED41-9F40-E8B449913112}"/>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39B6-ED41-9F40-E8B449913112}"/>
              </c:ext>
            </c:extLst>
          </c:dPt>
          <c:cat>
            <c:strRef>
              <c:f>Sheet1!$A$2:$A$3</c:f>
              <c:strCache>
                <c:ptCount val="2"/>
                <c:pt idx="0">
                  <c:v>Q3.2.d [4,5]</c:v>
                </c:pt>
                <c:pt idx="1">
                  <c:v>space</c:v>
                </c:pt>
              </c:strCache>
            </c:strRef>
          </c:cat>
          <c:val>
            <c:numRef>
              <c:f>Sheet1!$B$2:$B$3</c:f>
              <c:numCache>
                <c:formatCode>General</c:formatCode>
                <c:ptCount val="2"/>
                <c:pt idx="0">
                  <c:v>79</c:v>
                </c:pt>
                <c:pt idx="1">
                  <c:v>21</c:v>
                </c:pt>
              </c:numCache>
            </c:numRef>
          </c:val>
          <c:extLst>
            <c:ext xmlns:c16="http://schemas.microsoft.com/office/drawing/2014/chart" uri="{C3380CC4-5D6E-409C-BE32-E72D297353CC}">
              <c16:uniqueId val="{00000004-39B6-ED41-9F40-E8B449913112}"/>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Practitioners</c:v>
                </c:pt>
              </c:strCache>
            </c:strRef>
          </c:tx>
          <c:spPr>
            <a:ln>
              <a:noFill/>
            </a:ln>
          </c:spPr>
          <c:dPt>
            <c:idx val="0"/>
            <c:bubble3D val="0"/>
            <c:spPr>
              <a:solidFill>
                <a:srgbClr val="00BAB6"/>
              </a:solidFill>
              <a:ln w="19050">
                <a:noFill/>
              </a:ln>
              <a:effectLst/>
            </c:spPr>
            <c:extLst>
              <c:ext xmlns:c16="http://schemas.microsoft.com/office/drawing/2014/chart" uri="{C3380CC4-5D6E-409C-BE32-E72D297353CC}">
                <c16:uniqueId val="{00000001-939C-EF44-AC92-DA05C8C2FF0A}"/>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939C-EF44-AC92-DA05C8C2FF0A}"/>
              </c:ext>
            </c:extLst>
          </c:dPt>
          <c:cat>
            <c:strRef>
              <c:f>Sheet1!$A$2:$A$3</c:f>
              <c:strCache>
                <c:ptCount val="2"/>
                <c:pt idx="0">
                  <c:v>Q3.2.d [4,5]</c:v>
                </c:pt>
                <c:pt idx="1">
                  <c:v>space</c:v>
                </c:pt>
              </c:strCache>
            </c:strRef>
          </c:cat>
          <c:val>
            <c:numRef>
              <c:f>Sheet1!$B$2:$B$3</c:f>
              <c:numCache>
                <c:formatCode>General</c:formatCode>
                <c:ptCount val="2"/>
                <c:pt idx="0">
                  <c:v>55</c:v>
                </c:pt>
                <c:pt idx="1">
                  <c:v>45</c:v>
                </c:pt>
              </c:numCache>
            </c:numRef>
          </c:val>
          <c:extLst>
            <c:ext xmlns:c16="http://schemas.microsoft.com/office/drawing/2014/chart" uri="{C3380CC4-5D6E-409C-BE32-E72D297353CC}">
              <c16:uniqueId val="{00000004-939C-EF44-AC92-DA05C8C2FF0A}"/>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Aspirationals</c:v>
                </c:pt>
              </c:strCache>
            </c:strRef>
          </c:tx>
          <c:spPr>
            <a:ln>
              <a:noFill/>
            </a:ln>
          </c:spPr>
          <c:dPt>
            <c:idx val="0"/>
            <c:bubble3D val="0"/>
            <c:spPr>
              <a:solidFill>
                <a:srgbClr val="B0B0B0"/>
              </a:solidFill>
              <a:ln w="19050">
                <a:noFill/>
              </a:ln>
              <a:effectLst/>
            </c:spPr>
            <c:extLst>
              <c:ext xmlns:c16="http://schemas.microsoft.com/office/drawing/2014/chart" uri="{C3380CC4-5D6E-409C-BE32-E72D297353CC}">
                <c16:uniqueId val="{00000001-9323-1947-832F-D0C65EC5CB13}"/>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9323-1947-832F-D0C65EC5CB13}"/>
              </c:ext>
            </c:extLst>
          </c:dPt>
          <c:dPt>
            <c:idx val="2"/>
            <c:bubble3D val="0"/>
            <c:spPr>
              <a:solidFill>
                <a:schemeClr val="bg2">
                  <a:lumMod val="65000"/>
                </a:schemeClr>
              </a:solidFill>
              <a:ln w="19050">
                <a:noFill/>
              </a:ln>
              <a:effectLst/>
            </c:spPr>
            <c:extLst>
              <c:ext xmlns:c16="http://schemas.microsoft.com/office/drawing/2014/chart" uri="{C3380CC4-5D6E-409C-BE32-E72D297353CC}">
                <c16:uniqueId val="{00000005-9323-1947-832F-D0C65EC5CB13}"/>
              </c:ext>
            </c:extLst>
          </c:dPt>
          <c:dPt>
            <c:idx val="3"/>
            <c:bubble3D val="0"/>
            <c:spPr>
              <a:solidFill>
                <a:schemeClr val="tx1">
                  <a:lumMod val="95000"/>
                  <a:lumOff val="5000"/>
                </a:schemeClr>
              </a:solidFill>
              <a:ln w="19050">
                <a:noFill/>
              </a:ln>
              <a:effectLst/>
            </c:spPr>
            <c:extLst>
              <c:ext xmlns:c16="http://schemas.microsoft.com/office/drawing/2014/chart" uri="{C3380CC4-5D6E-409C-BE32-E72D297353CC}">
                <c16:uniqueId val="{00000007-9323-1947-832F-D0C65EC5CB13}"/>
              </c:ext>
            </c:extLst>
          </c:dPt>
          <c:dPt>
            <c:idx val="4"/>
            <c:bubble3D val="0"/>
            <c:spPr>
              <a:solidFill>
                <a:schemeClr val="tx2">
                  <a:lumMod val="90000"/>
                </a:schemeClr>
              </a:solidFill>
              <a:ln w="19050">
                <a:noFill/>
              </a:ln>
              <a:effectLst/>
            </c:spPr>
            <c:extLst>
              <c:ext xmlns:c16="http://schemas.microsoft.com/office/drawing/2014/chart" uri="{C3380CC4-5D6E-409C-BE32-E72D297353CC}">
                <c16:uniqueId val="{00000009-9323-1947-832F-D0C65EC5CB13}"/>
              </c:ext>
            </c:extLst>
          </c:dPt>
          <c:dPt>
            <c:idx val="5"/>
            <c:bubble3D val="0"/>
            <c:spPr>
              <a:solidFill>
                <a:schemeClr val="tx1">
                  <a:lumMod val="95000"/>
                  <a:lumOff val="5000"/>
                </a:schemeClr>
              </a:solidFill>
              <a:ln w="19050">
                <a:noFill/>
              </a:ln>
              <a:effectLst/>
            </c:spPr>
            <c:extLst>
              <c:ext xmlns:c16="http://schemas.microsoft.com/office/drawing/2014/chart" uri="{C3380CC4-5D6E-409C-BE32-E72D297353CC}">
                <c16:uniqueId val="{0000000B-9323-1947-832F-D0C65EC5CB13}"/>
              </c:ext>
            </c:extLst>
          </c:dPt>
          <c:cat>
            <c:strRef>
              <c:f>Sheet1!$A$2:$A$7</c:f>
              <c:strCache>
                <c:ptCount val="2"/>
                <c:pt idx="0">
                  <c:v>Q3.2.d [4,5]</c:v>
                </c:pt>
                <c:pt idx="1">
                  <c:v>space</c:v>
                </c:pt>
              </c:strCache>
            </c:strRef>
          </c:cat>
          <c:val>
            <c:numRef>
              <c:f>Sheet1!$B$2:$B$7</c:f>
              <c:numCache>
                <c:formatCode>General</c:formatCode>
                <c:ptCount val="6"/>
                <c:pt idx="0">
                  <c:v>46</c:v>
                </c:pt>
                <c:pt idx="1">
                  <c:v>54</c:v>
                </c:pt>
              </c:numCache>
            </c:numRef>
          </c:val>
          <c:extLst>
            <c:ext xmlns:c16="http://schemas.microsoft.com/office/drawing/2014/chart" uri="{C3380CC4-5D6E-409C-BE32-E72D297353CC}">
              <c16:uniqueId val="{0000000C-9323-1947-832F-D0C65EC5CB13}"/>
            </c:ext>
          </c:extLst>
        </c:ser>
        <c:dLbls>
          <c:showLegendKey val="0"/>
          <c:showVal val="0"/>
          <c:showCatName val="0"/>
          <c:showSerName val="0"/>
          <c:showPercent val="0"/>
          <c:showBubbleSize val="0"/>
          <c:showLeaderLines val="1"/>
        </c:dLbls>
        <c:firstSliceAng val="0"/>
        <c:holeSize val="7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5/14/18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dirty="0"/>
          </a:p>
        </p:txBody>
      </p:sp>
    </p:spTree>
    <p:extLst>
      <p:ext uri="{BB962C8B-B14F-4D97-AF65-F5344CB8AC3E}">
        <p14:creationId xmlns:p14="http://schemas.microsoft.com/office/powerpoint/2010/main" val="34301494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dirty="0"/>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dirty="0"/>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dirty="0"/>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dirty="0"/>
          </a:p>
        </p:txBody>
      </p:sp>
    </p:spTree>
    <p:extLst>
      <p:ext uri="{BB962C8B-B14F-4D97-AF65-F5344CB8AC3E}">
        <p14:creationId xmlns:p14="http://schemas.microsoft.com/office/powerpoint/2010/main" val="287703801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dirty="0"/>
          </a:p>
        </p:txBody>
      </p:sp>
    </p:spTree>
    <p:extLst>
      <p:ext uri="{BB962C8B-B14F-4D97-AF65-F5344CB8AC3E}">
        <p14:creationId xmlns:p14="http://schemas.microsoft.com/office/powerpoint/2010/main" val="118012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Arial" charset="0"/>
              </a:rPr>
              <a:t>To better understand the forces at play, we applied cluster analysis to identify distinct segments of organizations among the more than 12,500 participants in this study. Three archetypes emerged, which we’ve named the Reinventors, the Practitioners and the Aspirationals. The organizations clustered in these archetypes are at different stages of Digital Reinvention™ and are eyeing the opportunities ahead from that vantage point.</a:t>
            </a:r>
          </a:p>
          <a:p>
            <a:endParaRPr lang="en-US" dirty="0"/>
          </a:p>
          <a:p>
            <a:r>
              <a:rPr lang="en-US" b="1" dirty="0"/>
              <a:t>Questions defining the cluster:</a:t>
            </a:r>
          </a:p>
          <a:p>
            <a:pPr marL="342900" marR="0" lvl="1" indent="-342900" algn="l" defTabSz="914400" rtl="0" eaLnBrk="1" fontAlgn="auto" latinLnBrk="0" hangingPunct="1">
              <a:lnSpc>
                <a:spcPct val="100000"/>
              </a:lnSpc>
              <a:spcBef>
                <a:spcPts val="1000"/>
              </a:spcBef>
              <a:spcAft>
                <a:spcPts val="0"/>
              </a:spcAft>
              <a:buClrTx/>
              <a:buSzTx/>
              <a:buFont typeface="Wingdings" charset="2"/>
              <a:buChar char="§"/>
              <a:tabLst/>
              <a:defRPr/>
            </a:pPr>
            <a:r>
              <a:rPr lang="en-US" sz="1200" dirty="0"/>
              <a:t>Customer experience focus. Using data and insights to innovate products and services.</a:t>
            </a:r>
            <a:br>
              <a:rPr lang="en-US" sz="1200" dirty="0"/>
            </a:br>
            <a:r>
              <a:rPr lang="en-US" sz="1200" i="1" dirty="0"/>
              <a:t>Q1.2.h – </a:t>
            </a:r>
            <a:r>
              <a:rPr lang="en-US" sz="1600" i="1" kern="1200" dirty="0">
                <a:solidFill>
                  <a:schemeClr val="tx1"/>
                </a:solidFill>
                <a:effectLst/>
                <a:latin typeface="Arial" charset="0"/>
                <a:ea typeface="+mn-ea"/>
                <a:cs typeface="Arial" charset="0"/>
              </a:rPr>
              <a:t>How effective is your enterprise at creating compelling customer experiences through the following actions? [Using data and insights to constantly innovate our products and services]</a:t>
            </a:r>
            <a:endParaRPr lang="en-US" sz="1200" i="1" dirty="0"/>
          </a:p>
          <a:p>
            <a:pPr marL="342900" lvl="1" indent="-342900">
              <a:spcBef>
                <a:spcPts val="1000"/>
              </a:spcBef>
              <a:buFont typeface="Wingdings" charset="2"/>
              <a:buChar char="§"/>
            </a:pPr>
            <a:r>
              <a:rPr lang="en-US" sz="1600" dirty="0"/>
              <a:t>Deploying digital technologies. Using the latest technologies to transform interaction and transactions.</a:t>
            </a:r>
            <a:br>
              <a:rPr lang="en-US" sz="1600" dirty="0"/>
            </a:br>
            <a:r>
              <a:rPr lang="en-US" sz="1600" i="1" dirty="0"/>
              <a:t>Q1.2.g – </a:t>
            </a:r>
            <a:r>
              <a:rPr lang="en-US" sz="1920" i="1" kern="1200" dirty="0">
                <a:solidFill>
                  <a:schemeClr val="tx1"/>
                </a:solidFill>
                <a:effectLst/>
                <a:latin typeface="Arial" charset="0"/>
                <a:ea typeface="+mn-ea"/>
                <a:cs typeface="Arial" charset="0"/>
              </a:rPr>
              <a:t>How effective is your enterprise at creating compelling customer experiences through the following actions? [Deploying digital technologies to transform interaction and transactions]</a:t>
            </a:r>
          </a:p>
          <a:p>
            <a:pPr marL="342900" marR="0" lvl="1" indent="-342900" algn="l" defTabSz="914400" rtl="0" eaLnBrk="1" fontAlgn="auto" latinLnBrk="0" hangingPunct="1">
              <a:lnSpc>
                <a:spcPct val="100000"/>
              </a:lnSpc>
              <a:spcBef>
                <a:spcPts val="1000"/>
              </a:spcBef>
              <a:spcAft>
                <a:spcPts val="0"/>
              </a:spcAft>
              <a:buClrTx/>
              <a:buSzTx/>
              <a:buFont typeface="Wingdings" charset="2"/>
              <a:buChar char="§"/>
              <a:tabLst/>
              <a:defRPr/>
            </a:pPr>
            <a:r>
              <a:rPr lang="en-US" sz="1050" dirty="0"/>
              <a:t>Competitive strategy. Disrupt a new market or industry by completely changing the rules of the game.</a:t>
            </a:r>
            <a:br>
              <a:rPr lang="en-US" sz="1050" dirty="0"/>
            </a:br>
            <a:r>
              <a:rPr lang="en-US" sz="1050" i="1" dirty="0"/>
              <a:t>Q2.3.e – </a:t>
            </a:r>
            <a:r>
              <a:rPr lang="en-US" sz="1200" i="1" kern="1200" dirty="0">
                <a:solidFill>
                  <a:schemeClr val="tx1"/>
                </a:solidFill>
                <a:effectLst/>
                <a:latin typeface="Arial" charset="0"/>
                <a:ea typeface="+mn-ea"/>
                <a:cs typeface="Arial" charset="0"/>
              </a:rPr>
              <a:t>Which of the following </a:t>
            </a:r>
            <a:r>
              <a:rPr lang="en-US" sz="1200" i="1" u="none" kern="1200" dirty="0">
                <a:solidFill>
                  <a:schemeClr val="tx1"/>
                </a:solidFill>
                <a:effectLst/>
                <a:latin typeface="Arial" charset="0"/>
                <a:ea typeface="+mn-ea"/>
                <a:cs typeface="Arial" charset="0"/>
              </a:rPr>
              <a:t>best</a:t>
            </a:r>
            <a:r>
              <a:rPr lang="en-US" sz="1200" i="1" kern="1200" dirty="0">
                <a:solidFill>
                  <a:schemeClr val="tx1"/>
                </a:solidFill>
                <a:effectLst/>
                <a:latin typeface="Arial" charset="0"/>
                <a:ea typeface="+mn-ea"/>
                <a:cs typeface="Arial" charset="0"/>
              </a:rPr>
              <a:t> characterizes your enterprise’s current competitive strategy? [e. Disrupt]</a:t>
            </a:r>
            <a:endParaRPr lang="en-US" sz="1200" dirty="0"/>
          </a:p>
          <a:p>
            <a:pPr marL="342900" marR="0" lvl="1" indent="-342900" algn="l" defTabSz="914400" rtl="0" eaLnBrk="1" fontAlgn="auto" latinLnBrk="0" hangingPunct="1">
              <a:lnSpc>
                <a:spcPct val="100000"/>
              </a:lnSpc>
              <a:spcBef>
                <a:spcPts val="1000"/>
              </a:spcBef>
              <a:spcAft>
                <a:spcPts val="0"/>
              </a:spcAft>
              <a:buClrTx/>
              <a:buSzTx/>
              <a:buFont typeface="Wingdings" charset="2"/>
              <a:buChar char="§"/>
              <a:tabLst/>
              <a:defRPr/>
            </a:pPr>
            <a:r>
              <a:rPr lang="en-US" sz="1200" dirty="0"/>
              <a:t>Competitive strategy. Leverage data and analytics to inform business strategy.</a:t>
            </a:r>
            <a:br>
              <a:rPr lang="en-US" sz="1200" dirty="0"/>
            </a:br>
            <a:r>
              <a:rPr lang="en-US" sz="1200" i="1" dirty="0"/>
              <a:t>Q2.2.g – </a:t>
            </a:r>
            <a:r>
              <a:rPr lang="en-US" sz="1600" i="1" kern="1200" dirty="0">
                <a:solidFill>
                  <a:schemeClr val="tx1"/>
                </a:solidFill>
                <a:effectLst/>
                <a:latin typeface="Arial" charset="0"/>
                <a:ea typeface="+mn-ea"/>
                <a:cs typeface="Arial" charset="0"/>
              </a:rPr>
              <a:t>To what extent do you agree with the following statements concerning your business strategy? [We leverage data and analytics to inform our business strategy]</a:t>
            </a:r>
            <a:endParaRPr lang="en-US" sz="1200" i="1" dirty="0"/>
          </a:p>
          <a:p>
            <a:pPr marL="342900" marR="0" lvl="1" indent="-342900" algn="l" defTabSz="914400" rtl="0" eaLnBrk="1" fontAlgn="base" latinLnBrk="0" hangingPunct="1">
              <a:lnSpc>
                <a:spcPct val="100000"/>
              </a:lnSpc>
              <a:spcBef>
                <a:spcPts val="1000"/>
              </a:spcBef>
              <a:spcAft>
                <a:spcPct val="0"/>
              </a:spcAft>
              <a:buClrTx/>
              <a:buSzTx/>
              <a:buFont typeface="Wingdings" charset="2"/>
              <a:buChar char="§"/>
              <a:tabLst/>
              <a:defRPr/>
            </a:pPr>
            <a:r>
              <a:rPr lang="en-US" sz="1600" i="0" dirty="0">
                <a:solidFill>
                  <a:srgbClr val="7F7F7F">
                    <a:lumMod val="60000"/>
                    <a:lumOff val="40000"/>
                  </a:srgbClr>
                </a:solidFill>
              </a:rPr>
              <a:t>Organization agility. </a:t>
            </a:r>
            <a:r>
              <a:rPr lang="en-US" sz="1600" i="0" dirty="0"/>
              <a:t>Rapid prototyping to test and refine strategy.</a:t>
            </a:r>
            <a:br>
              <a:rPr lang="en-US" sz="1600" i="0" dirty="0"/>
            </a:br>
            <a:r>
              <a:rPr lang="en-US" sz="1600" dirty="0"/>
              <a:t>Q2.2.c – </a:t>
            </a:r>
            <a:r>
              <a:rPr lang="en-US" sz="1600" i="1" kern="1200" dirty="0">
                <a:solidFill>
                  <a:schemeClr val="tx1"/>
                </a:solidFill>
                <a:effectLst/>
                <a:latin typeface="Arial" charset="0"/>
                <a:ea typeface="+mn-ea"/>
                <a:cs typeface="Arial" charset="0"/>
              </a:rPr>
              <a:t>To what extent do you agree with the following statements concerning your business strategy? [</a:t>
            </a:r>
            <a:r>
              <a:rPr lang="en-US" sz="1920" i="1" kern="1200" dirty="0">
                <a:solidFill>
                  <a:schemeClr val="tx1"/>
                </a:solidFill>
                <a:effectLst/>
                <a:latin typeface="Arial" charset="0"/>
                <a:ea typeface="+mn-ea"/>
                <a:cs typeface="Arial" charset="0"/>
              </a:rPr>
              <a:t>We use a rapid prototyping, ‘build as you design, modify as you go’ approach to test and refine elements of our strategy</a:t>
            </a:r>
            <a:r>
              <a:rPr lang="en-US" sz="1600" i="1" kern="1200" dirty="0">
                <a:solidFill>
                  <a:schemeClr val="tx1"/>
                </a:solidFill>
                <a:effectLst/>
                <a:latin typeface="Arial" charset="0"/>
                <a:ea typeface="+mn-ea"/>
                <a:cs typeface="Arial" charset="0"/>
              </a:rPr>
              <a:t>]</a:t>
            </a:r>
            <a:endParaRPr lang="en-US" sz="1600" dirty="0"/>
          </a:p>
          <a:p>
            <a:pPr marL="342900" marR="0" lvl="1" indent="-342900" algn="l" defTabSz="914400" rtl="0" eaLnBrk="1" fontAlgn="auto" latinLnBrk="0" hangingPunct="1">
              <a:lnSpc>
                <a:spcPct val="100000"/>
              </a:lnSpc>
              <a:spcBef>
                <a:spcPts val="1000"/>
              </a:spcBef>
              <a:spcAft>
                <a:spcPts val="0"/>
              </a:spcAft>
              <a:buClrTx/>
              <a:buSzTx/>
              <a:buFont typeface="Wingdings" charset="2"/>
              <a:buChar char="§"/>
              <a:tabLst/>
              <a:defRPr/>
            </a:pPr>
            <a:r>
              <a:rPr lang="en-US" sz="1200" i="0" dirty="0">
                <a:solidFill>
                  <a:srgbClr val="7F7F7F">
                    <a:lumMod val="60000"/>
                    <a:lumOff val="40000"/>
                  </a:srgbClr>
                </a:solidFill>
              </a:rPr>
              <a:t>Organization agility. Aligned </a:t>
            </a:r>
            <a:r>
              <a:rPr lang="en-US" sz="1200" dirty="0"/>
              <a:t>IT and business strategy.</a:t>
            </a:r>
            <a:br>
              <a:rPr lang="en-US" sz="1200" dirty="0"/>
            </a:br>
            <a:r>
              <a:rPr lang="en-US" sz="1200" i="1" dirty="0"/>
              <a:t>Q2.2.f – </a:t>
            </a:r>
            <a:r>
              <a:rPr lang="en-US" sz="1600" i="1" kern="1200" dirty="0">
                <a:solidFill>
                  <a:schemeClr val="tx1"/>
                </a:solidFill>
                <a:effectLst/>
                <a:latin typeface="Arial" charset="0"/>
                <a:ea typeface="+mn-ea"/>
                <a:cs typeface="Arial" charset="0"/>
              </a:rPr>
              <a:t>To what extent do you agree with the following statements concerning your business strategy? [Our IT strategy is closely aligned with our business strategy]</a:t>
            </a:r>
            <a:endParaRPr lang="en-US" sz="1200" i="1" dirty="0"/>
          </a:p>
          <a:p>
            <a:pPr marL="342900" lvl="1" indent="-342900">
              <a:spcBef>
                <a:spcPts val="1000"/>
              </a:spcBef>
              <a:buFont typeface="Wingdings" charset="2"/>
              <a:buChar char="§"/>
            </a:pPr>
            <a:r>
              <a:rPr lang="en-US" sz="1600" dirty="0"/>
              <a:t>Organization agility. Short feedback and adaptation cycles.</a:t>
            </a:r>
            <a:br>
              <a:rPr lang="en-US" sz="1600" dirty="0"/>
            </a:br>
            <a:r>
              <a:rPr lang="en-US" sz="1600" i="1" dirty="0"/>
              <a:t>Q3.7.d – </a:t>
            </a:r>
            <a:r>
              <a:rPr lang="en-US" sz="1920" i="1" kern="1200" dirty="0">
                <a:solidFill>
                  <a:schemeClr val="tx1"/>
                </a:solidFill>
                <a:effectLst/>
                <a:latin typeface="Arial" charset="0"/>
                <a:ea typeface="+mn-ea"/>
                <a:cs typeface="Arial" charset="0"/>
              </a:rPr>
              <a:t>To what extent do you agree with the following statements about your enterprise? [We aim for short feedback and adaptation cycles throughout the planning, design and implementation stages of a project]</a:t>
            </a:r>
            <a:endParaRPr lang="en-US" sz="1600" i="1" dirty="0"/>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dirty="0"/>
          </a:p>
        </p:txBody>
      </p:sp>
    </p:spTree>
    <p:extLst>
      <p:ext uri="{BB962C8B-B14F-4D97-AF65-F5344CB8AC3E}">
        <p14:creationId xmlns:p14="http://schemas.microsoft.com/office/powerpoint/2010/main" val="194448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mn-cs"/>
              </a:rPr>
              <a:t>The Reinventors, making up 29 percent of the total, are the standouts. They report that they outperformed their peers in both revenue growth and profitability over the past three years, and led as well in innovation. </a:t>
            </a:r>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70329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mn-cs"/>
              </a:rPr>
              <a:t>Their organizations are exceptionally well aligned. They say that their IT strategy is in sync with their business strategy and they’ve optimized their business processes to support their strategic intentions.</a:t>
            </a:r>
          </a:p>
        </p:txBody>
      </p:sp>
      <p:sp>
        <p:nvSpPr>
          <p:cNvPr id="4" name="Slide Number Placeholder 3"/>
          <p:cNvSpPr>
            <a:spLocks noGrp="1"/>
          </p:cNvSpPr>
          <p:nvPr>
            <p:ph type="sldNum" sz="quarter" idx="10"/>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96862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Regular" charset="0"/>
                <a:ea typeface="+mn-ea"/>
                <a:cs typeface="+mn-cs"/>
              </a:rPr>
              <a:t>Reinventors lead from a position of trust: 79 percent actively solicit ideas from employees in order to develop new approaches, compared to 55 percent of Practitioners and 46</a:t>
            </a:r>
            <a:r>
              <a:rPr lang="en-US" sz="1200" b="0" i="0" kern="1200" baseline="0" dirty="0">
                <a:solidFill>
                  <a:schemeClr val="tx1"/>
                </a:solidFill>
                <a:effectLst/>
                <a:latin typeface="Arial Regular" charset="0"/>
                <a:ea typeface="+mn-ea"/>
                <a:cs typeface="+mn-cs"/>
              </a:rPr>
              <a:t> </a:t>
            </a:r>
            <a:r>
              <a:rPr lang="en-US" sz="1200" b="0" i="0" kern="1200" dirty="0">
                <a:solidFill>
                  <a:schemeClr val="tx1"/>
                </a:solidFill>
                <a:effectLst/>
                <a:latin typeface="Arial Regular" charset="0"/>
                <a:ea typeface="+mn-ea"/>
                <a:cs typeface="+mn-cs"/>
              </a:rPr>
              <a:t>percent of Aspirationals. Seven in ten Reinventors empower their teams to decide the best course of action. These leaders aren’t afraid to let their teams see that their views evolve. Doing so models a new way forward.</a:t>
            </a:r>
          </a:p>
        </p:txBody>
      </p:sp>
      <p:sp>
        <p:nvSpPr>
          <p:cNvPr id="4" name="Slide Number Placeholder 3"/>
          <p:cNvSpPr>
            <a:spLocks noGrp="1"/>
          </p:cNvSpPr>
          <p:nvPr>
            <p:ph type="sldNum" sz="quarter" idx="10"/>
          </p:nvPr>
        </p:nvSpPr>
        <p:spPr/>
        <p:txBody>
          <a:bodyPr/>
          <a:lstStyle/>
          <a:p>
            <a:fld id="{698D0594-4E60-8F4B-8226-C705B94694A4}"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06137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0070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mn-cs"/>
              </a:rPr>
              <a:t>If Reinventors are fast approaching a new destination, the Practitioners and Aspirationals still have a ways to go. More Practitioners and Aspirationals than Reinventors report that organizational inertia and a culture not particularly conducive to change have held them back.</a:t>
            </a:r>
          </a:p>
        </p:txBody>
      </p:sp>
      <p:sp>
        <p:nvSpPr>
          <p:cNvPr id="4" name="Slide Number Placeholder 3"/>
          <p:cNvSpPr>
            <a:spLocks noGrp="1"/>
          </p:cNvSpPr>
          <p:nvPr>
            <p:ph type="sldNum" sz="quarter" idx="10"/>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9219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5000"/>
              </a:spcAft>
            </a:pPr>
            <a:r>
              <a:rPr lang="en-US" sz="1600" b="1" dirty="0">
                <a:latin typeface="IBM Plex Sans" charset="0"/>
                <a:ea typeface="IBM Plex Sans" charset="0"/>
                <a:cs typeface="IBM Plex Sans" charset="0"/>
              </a:rPr>
              <a:t>More data sources </a:t>
            </a:r>
            <a:endParaRPr lang="en-US" sz="1600" dirty="0">
              <a:latin typeface="IBM Plex Sans" charset="0"/>
              <a:ea typeface="IBM Plex Sans" charset="0"/>
              <a:cs typeface="IBM Plex Sans" charset="0"/>
            </a:endParaRPr>
          </a:p>
          <a:p>
            <a:pPr marL="457200" indent="-457200" algn="l">
              <a:lnSpc>
                <a:spcPct val="110000"/>
              </a:lnSpc>
              <a:spcAft>
                <a:spcPts val="2400"/>
              </a:spcAft>
              <a:buFont typeface="Arial" charset="0"/>
              <a:buChar char="•"/>
            </a:pPr>
            <a:r>
              <a:rPr lang="en-US" sz="1200" dirty="0">
                <a:latin typeface="IBM Plex Sans" charset="0"/>
                <a:ea typeface="IBM Plex Sans" charset="0"/>
                <a:cs typeface="IBM Plex Sans" charset="0"/>
              </a:rPr>
              <a:t>Supply chains in 2017 had </a:t>
            </a:r>
            <a:r>
              <a:rPr lang="en-US" sz="1200" b="1" dirty="0">
                <a:latin typeface="IBM Plex Sans" charset="0"/>
                <a:ea typeface="IBM Plex Sans" charset="0"/>
                <a:cs typeface="IBM Plex Sans" charset="0"/>
              </a:rPr>
              <a:t>50 times</a:t>
            </a:r>
            <a:r>
              <a:rPr lang="en-US" sz="1200" dirty="0">
                <a:latin typeface="IBM Plex Sans" charset="0"/>
                <a:ea typeface="IBM Plex Sans" charset="0"/>
                <a:cs typeface="IBM Plex Sans" charset="0"/>
              </a:rPr>
              <a:t> more data available than in 2012</a:t>
            </a:r>
          </a:p>
          <a:p>
            <a:pPr marL="457200" indent="-457200" algn="l">
              <a:lnSpc>
                <a:spcPct val="110000"/>
              </a:lnSpc>
              <a:spcAft>
                <a:spcPts val="2400"/>
              </a:spcAft>
              <a:buFont typeface="Arial" charset="0"/>
              <a:buChar char="•"/>
            </a:pPr>
            <a:r>
              <a:rPr lang="en-US" sz="1200" b="1" dirty="0">
                <a:latin typeface="IBM Plex Sans" charset="0"/>
                <a:ea typeface="IBM Plex Sans" charset="0"/>
                <a:cs typeface="IBM Plex Sans" charset="0"/>
              </a:rPr>
              <a:t>Less than a quarter</a:t>
            </a:r>
            <a:r>
              <a:rPr lang="en-US" sz="1200" dirty="0">
                <a:latin typeface="IBM Plex Sans" charset="0"/>
                <a:ea typeface="IBM Plex Sans" charset="0"/>
                <a:cs typeface="IBM Plex Sans" charset="0"/>
              </a:rPr>
              <a:t> of supply chain data is being analyzed in near real time</a:t>
            </a:r>
          </a:p>
          <a:p>
            <a:pPr marL="457200" indent="-457200" algn="l">
              <a:lnSpc>
                <a:spcPct val="110000"/>
              </a:lnSpc>
              <a:buFont typeface="Arial" charset="0"/>
              <a:buChar char="•"/>
            </a:pPr>
            <a:r>
              <a:rPr lang="en-US" sz="1200" dirty="0">
                <a:latin typeface="IBM Plex Sans" charset="0"/>
                <a:ea typeface="IBM Plex Sans" charset="0"/>
                <a:cs typeface="IBM Plex Sans" charset="0"/>
              </a:rPr>
              <a:t>Weather, sudden labor shortages, political unrest, demand trends, </a:t>
            </a:r>
            <a:r>
              <a:rPr lang="en-US" sz="1200" b="1" dirty="0">
                <a:latin typeface="IBM Plex Sans" charset="0"/>
                <a:ea typeface="IBM Plex Sans" charset="0"/>
                <a:cs typeface="IBM Plex Sans" charset="0"/>
              </a:rPr>
              <a:t>intelligent products</a:t>
            </a:r>
            <a:r>
              <a:rPr lang="en-US" sz="1200" dirty="0">
                <a:latin typeface="IBM Plex Sans" charset="0"/>
                <a:ea typeface="IBM Plex Sans" charset="0"/>
                <a:cs typeface="IBM Plex Sans" charset="0"/>
              </a:rPr>
              <a:t>, and </a:t>
            </a:r>
            <a:r>
              <a:rPr lang="en-US" sz="1200" b="1" dirty="0">
                <a:latin typeface="IBM Plex Sans" charset="0"/>
                <a:ea typeface="IBM Plex Sans" charset="0"/>
                <a:cs typeface="IBM Plex Sans" charset="0"/>
              </a:rPr>
              <a:t>connected manufacturing equipment</a:t>
            </a:r>
            <a:r>
              <a:rPr lang="en-US" sz="1200" dirty="0">
                <a:latin typeface="IBM Plex Sans" charset="0"/>
                <a:ea typeface="IBM Plex Sans" charset="0"/>
                <a:cs typeface="IBM Plex Sans" charset="0"/>
              </a:rPr>
              <a:t> are sources of valuable supply chain data</a:t>
            </a:r>
          </a:p>
          <a:p>
            <a:endParaRPr lang="en-US" dirty="0"/>
          </a:p>
          <a:p>
            <a:r>
              <a:rPr lang="en-US" sz="1600" b="1" dirty="0">
                <a:latin typeface="IBM Plex Sans" charset="0"/>
                <a:ea typeface="IBM Plex Sans" charset="0"/>
                <a:cs typeface="IBM Plex Sans" charset="0"/>
              </a:rPr>
              <a:t>Next gen products &amp; business models</a:t>
            </a:r>
            <a:endParaRPr lang="en-US" sz="1600" dirty="0">
              <a:latin typeface="IBM Plex Sans" charset="0"/>
              <a:ea typeface="IBM Plex Sans" charset="0"/>
              <a:cs typeface="IBM Plex Sans" charset="0"/>
            </a:endParaRPr>
          </a:p>
          <a:p>
            <a:pPr marL="457200" indent="-457200" algn="l">
              <a:lnSpc>
                <a:spcPct val="110000"/>
              </a:lnSpc>
              <a:spcAft>
                <a:spcPts val="2400"/>
              </a:spcAft>
              <a:buFont typeface="Arial" charset="0"/>
              <a:buChar char="•"/>
            </a:pPr>
            <a:r>
              <a:rPr lang="en-US" sz="1200" dirty="0">
                <a:latin typeface="IBM Plex Sans" charset="0"/>
                <a:ea typeface="IBM Plex Sans" charset="0"/>
                <a:cs typeface="IBM Plex Sans" charset="0"/>
              </a:rPr>
              <a:t>Convergence between </a:t>
            </a:r>
            <a:r>
              <a:rPr lang="en-US" sz="1200" b="1" dirty="0">
                <a:latin typeface="IBM Plex Sans" charset="0"/>
                <a:ea typeface="IBM Plex Sans" charset="0"/>
                <a:cs typeface="IBM Plex Sans" charset="0"/>
              </a:rPr>
              <a:t>technology</a:t>
            </a:r>
            <a:r>
              <a:rPr lang="en-US" sz="1200" dirty="0">
                <a:latin typeface="IBM Plex Sans" charset="0"/>
                <a:ea typeface="IBM Plex Sans" charset="0"/>
                <a:cs typeface="IBM Plex Sans" charset="0"/>
              </a:rPr>
              <a:t>, </a:t>
            </a:r>
            <a:r>
              <a:rPr lang="en-US" sz="1200" b="1" dirty="0">
                <a:latin typeface="IBM Plex Sans" charset="0"/>
                <a:ea typeface="IBM Plex Sans" charset="0"/>
                <a:cs typeface="IBM Plex Sans" charset="0"/>
              </a:rPr>
              <a:t>communications</a:t>
            </a:r>
            <a:r>
              <a:rPr lang="en-US" sz="1200" dirty="0">
                <a:latin typeface="IBM Plex Sans" charset="0"/>
                <a:ea typeface="IBM Plex Sans" charset="0"/>
                <a:cs typeface="IBM Plex Sans" charset="0"/>
              </a:rPr>
              <a:t>, and </a:t>
            </a:r>
            <a:r>
              <a:rPr lang="en-US" sz="1200" b="1" dirty="0">
                <a:latin typeface="IBM Plex Sans" charset="0"/>
                <a:ea typeface="IBM Plex Sans" charset="0"/>
                <a:cs typeface="IBM Plex Sans" charset="0"/>
              </a:rPr>
              <a:t>entertainment</a:t>
            </a:r>
            <a:r>
              <a:rPr lang="en-US" sz="1200" dirty="0">
                <a:latin typeface="IBM Plex Sans" charset="0"/>
                <a:ea typeface="IBM Plex Sans" charset="0"/>
                <a:cs typeface="IBM Plex Sans" charset="0"/>
              </a:rPr>
              <a:t> has given rise to more </a:t>
            </a:r>
            <a:r>
              <a:rPr lang="en-US" sz="1200" b="1" dirty="0">
                <a:latin typeface="IBM Plex Sans" charset="0"/>
                <a:ea typeface="IBM Plex Sans" charset="0"/>
                <a:cs typeface="IBM Plex Sans" charset="0"/>
              </a:rPr>
              <a:t>service-oriented</a:t>
            </a:r>
            <a:r>
              <a:rPr lang="en-US" sz="1200" dirty="0">
                <a:latin typeface="IBM Plex Sans" charset="0"/>
                <a:ea typeface="IBM Plex Sans" charset="0"/>
                <a:cs typeface="IBM Plex Sans" charset="0"/>
              </a:rPr>
              <a:t> business models</a:t>
            </a:r>
          </a:p>
          <a:p>
            <a:pPr marL="457200" indent="-457200" algn="l">
              <a:lnSpc>
                <a:spcPct val="110000"/>
              </a:lnSpc>
              <a:spcAft>
                <a:spcPts val="2400"/>
              </a:spcAft>
              <a:buFont typeface="Arial" charset="0"/>
              <a:buChar char="•"/>
            </a:pPr>
            <a:r>
              <a:rPr lang="en-US" sz="1200" dirty="0">
                <a:latin typeface="IBM Plex Sans" charset="0"/>
                <a:ea typeface="IBM Plex Sans" charset="0"/>
                <a:cs typeface="IBM Plex Sans" charset="0"/>
              </a:rPr>
              <a:t>Opportunities for </a:t>
            </a:r>
            <a:r>
              <a:rPr lang="en-US" sz="1200" b="1" dirty="0">
                <a:latin typeface="IBM Plex Sans" charset="0"/>
                <a:ea typeface="IBM Plex Sans" charset="0"/>
                <a:cs typeface="IBM Plex Sans" charset="0"/>
              </a:rPr>
              <a:t>incremental services </a:t>
            </a:r>
            <a:r>
              <a:rPr lang="en-US" sz="1200" dirty="0">
                <a:latin typeface="IBM Plex Sans" charset="0"/>
                <a:ea typeface="IBM Plex Sans" charset="0"/>
                <a:cs typeface="IBM Plex Sans" charset="0"/>
              </a:rPr>
              <a:t>revenue beyond the product price</a:t>
            </a:r>
          </a:p>
          <a:p>
            <a:pPr marL="457200" indent="-457200" algn="l">
              <a:lnSpc>
                <a:spcPct val="110000"/>
              </a:lnSpc>
              <a:buFont typeface="Arial" charset="0"/>
              <a:buChar char="•"/>
            </a:pPr>
            <a:r>
              <a:rPr lang="en-US" sz="1200" dirty="0">
                <a:latin typeface="IBM Plex Sans" charset="0"/>
                <a:ea typeface="IBM Plex Sans" charset="0"/>
                <a:cs typeface="IBM Plex Sans" charset="0"/>
              </a:rPr>
              <a:t>Firms must reevaluate their </a:t>
            </a:r>
            <a:r>
              <a:rPr lang="en-US" sz="1200" b="1" dirty="0">
                <a:latin typeface="IBM Plex Sans" charset="0"/>
                <a:ea typeface="IBM Plex Sans" charset="0"/>
                <a:cs typeface="IBM Plex Sans" charset="0"/>
              </a:rPr>
              <a:t>added value</a:t>
            </a:r>
            <a:r>
              <a:rPr lang="en-US" sz="1200" dirty="0">
                <a:latin typeface="IBM Plex Sans" charset="0"/>
                <a:ea typeface="IBM Plex Sans" charset="0"/>
                <a:cs typeface="IBM Plex Sans" charset="0"/>
              </a:rPr>
              <a:t> in this new paradigm</a:t>
            </a:r>
          </a:p>
          <a:p>
            <a:pPr marL="457200" indent="-457200" algn="l">
              <a:lnSpc>
                <a:spcPct val="110000"/>
              </a:lnSpc>
              <a:buFont typeface="Arial" charset="0"/>
              <a:buChar char="•"/>
            </a:pPr>
            <a:endParaRPr lang="en-US" sz="1200" dirty="0">
              <a:latin typeface="IBM Plex Sans" charset="0"/>
              <a:ea typeface="IBM Plex Sans" charset="0"/>
              <a:cs typeface="IBM Plex Sans" charset="0"/>
            </a:endParaRPr>
          </a:p>
          <a:p>
            <a:r>
              <a:rPr lang="en-US" sz="1600" b="1" dirty="0">
                <a:latin typeface="IBM Plex Sans" charset="0"/>
                <a:ea typeface="IBM Plex Sans" charset="0"/>
                <a:cs typeface="IBM Plex Sans" charset="0"/>
              </a:rPr>
              <a:t>The rise of the “experience economy”</a:t>
            </a:r>
            <a:endParaRPr lang="en-US" sz="1600" dirty="0">
              <a:latin typeface="IBM Plex Sans" charset="0"/>
              <a:ea typeface="IBM Plex Sans" charset="0"/>
              <a:cs typeface="IBM Plex Sans" charset="0"/>
            </a:endParaRPr>
          </a:p>
          <a:p>
            <a:pPr marL="457200" indent="-457200" algn="l">
              <a:lnSpc>
                <a:spcPct val="110000"/>
              </a:lnSpc>
              <a:spcAft>
                <a:spcPts val="2400"/>
              </a:spcAft>
              <a:buFont typeface="Arial" charset="0"/>
              <a:buChar char="•"/>
            </a:pPr>
            <a:r>
              <a:rPr lang="en-US" sz="1200" dirty="0">
                <a:latin typeface="IBM Plex Sans" charset="0"/>
                <a:ea typeface="IBM Plex Sans" charset="0"/>
                <a:cs typeface="IBM Plex Sans" charset="0"/>
              </a:rPr>
              <a:t>Customers are accustomed to </a:t>
            </a:r>
            <a:r>
              <a:rPr lang="en-US" sz="1200" b="1" dirty="0">
                <a:latin typeface="IBM Plex Sans" charset="0"/>
                <a:ea typeface="IBM Plex Sans" charset="0"/>
                <a:cs typeface="IBM Plex Sans" charset="0"/>
              </a:rPr>
              <a:t>quality experiences</a:t>
            </a:r>
            <a:r>
              <a:rPr lang="en-US" sz="1200" dirty="0">
                <a:latin typeface="IBM Plex Sans" charset="0"/>
                <a:ea typeface="IBM Plex Sans" charset="0"/>
                <a:cs typeface="IBM Plex Sans" charset="0"/>
              </a:rPr>
              <a:t> in everything from equipment operations to customer service</a:t>
            </a:r>
          </a:p>
          <a:p>
            <a:pPr marL="457200" indent="-457200" algn="l">
              <a:lnSpc>
                <a:spcPct val="110000"/>
              </a:lnSpc>
              <a:buFont typeface="Arial" charset="0"/>
              <a:buChar char="•"/>
            </a:pPr>
            <a:r>
              <a:rPr lang="en-US" sz="1200" dirty="0">
                <a:latin typeface="IBM Plex Sans" charset="0"/>
                <a:ea typeface="IBM Plex Sans" charset="0"/>
                <a:cs typeface="IBM Plex Sans" charset="0"/>
              </a:rPr>
              <a:t>Bringing the supply chain </a:t>
            </a:r>
            <a:r>
              <a:rPr lang="en-US" sz="1200" b="1" dirty="0">
                <a:latin typeface="IBM Plex Sans" charset="0"/>
                <a:ea typeface="IBM Plex Sans" charset="0"/>
                <a:cs typeface="IBM Plex Sans" charset="0"/>
              </a:rPr>
              <a:t>closer </a:t>
            </a:r>
            <a:r>
              <a:rPr lang="en-US" sz="1200" dirty="0">
                <a:latin typeface="IBM Plex Sans" charset="0"/>
                <a:ea typeface="IBM Plex Sans" charset="0"/>
                <a:cs typeface="IBM Plex Sans" charset="0"/>
              </a:rPr>
              <a:t>to the product user supports a more </a:t>
            </a:r>
            <a:r>
              <a:rPr lang="en-US" sz="1200" b="1" dirty="0">
                <a:latin typeface="IBM Plex Sans" charset="0"/>
                <a:ea typeface="IBM Plex Sans" charset="0"/>
                <a:cs typeface="IBM Plex Sans" charset="0"/>
              </a:rPr>
              <a:t>responsive</a:t>
            </a:r>
            <a:r>
              <a:rPr lang="en-US" sz="1200" dirty="0">
                <a:latin typeface="IBM Plex Sans" charset="0"/>
                <a:ea typeface="IBM Plex Sans" charset="0"/>
                <a:cs typeface="IBM Plex Sans" charset="0"/>
              </a:rPr>
              <a:t> and</a:t>
            </a:r>
            <a:r>
              <a:rPr lang="en-US" sz="1200" b="1" dirty="0">
                <a:latin typeface="IBM Plex Sans" charset="0"/>
                <a:ea typeface="IBM Plex Sans" charset="0"/>
                <a:cs typeface="IBM Plex Sans" charset="0"/>
              </a:rPr>
              <a:t> agile</a:t>
            </a:r>
            <a:r>
              <a:rPr lang="en-US" sz="1200" dirty="0">
                <a:latin typeface="IBM Plex Sans" charset="0"/>
                <a:ea typeface="IBM Plex Sans" charset="0"/>
                <a:cs typeface="IBM Plex Sans" charset="0"/>
              </a:rPr>
              <a:t> service operation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17</a:t>
            </a:fld>
            <a:endParaRPr lang="en-US" dirty="0"/>
          </a:p>
        </p:txBody>
      </p:sp>
    </p:spTree>
    <p:extLst>
      <p:ext uri="{BB962C8B-B14F-4D97-AF65-F5344CB8AC3E}">
        <p14:creationId xmlns:p14="http://schemas.microsoft.com/office/powerpoint/2010/main" val="135644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mn-cs"/>
              </a:rPr>
              <a:t>Please read Data by Design to understand this construct.  </a:t>
            </a:r>
          </a:p>
        </p:txBody>
      </p:sp>
      <p:sp>
        <p:nvSpPr>
          <p:cNvPr id="4" name="Slide Number Placeholder 3"/>
          <p:cNvSpPr>
            <a:spLocks noGrp="1"/>
          </p:cNvSpPr>
          <p:nvPr>
            <p:ph type="sldNum" sz="quarter" idx="10"/>
          </p:nvPr>
        </p:nvSpPr>
        <p:spPr/>
        <p:txBody>
          <a:bodyPr/>
          <a:lstStyle/>
          <a:p>
            <a:fld id="{698D0594-4E60-8F4B-8226-C705B94694A4}"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22928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0"/>
              </a:spcBef>
              <a:spcAft>
                <a:spcPts val="4000"/>
              </a:spcAft>
            </a:pPr>
            <a:r>
              <a:rPr lang="en-US" sz="1600" b="1" dirty="0">
                <a:solidFill>
                  <a:srgbClr val="1A2790"/>
                </a:solidFill>
                <a:latin typeface="IBM Plex Sans" charset="0"/>
                <a:ea typeface="IBM Plex Sans" charset="0"/>
                <a:cs typeface="IBM Plex Sans" charset="0"/>
              </a:rPr>
              <a:t>Demand sensing</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AI analytics can extract </a:t>
            </a:r>
            <a:r>
              <a:rPr lang="en-US" sz="1200" b="1" dirty="0">
                <a:latin typeface="IBM Plex Sans" charset="0"/>
                <a:ea typeface="IBM Plex Sans" charset="0"/>
                <a:cs typeface="IBM Plex Sans" charset="0"/>
              </a:rPr>
              <a:t>insights</a:t>
            </a:r>
            <a:r>
              <a:rPr lang="en-US" sz="1200" dirty="0">
                <a:latin typeface="IBM Plex Sans" charset="0"/>
                <a:ea typeface="IBM Plex Sans" charset="0"/>
                <a:cs typeface="IBM Plex Sans" charset="0"/>
              </a:rPr>
              <a:t> from the market to drive </a:t>
            </a:r>
            <a:r>
              <a:rPr lang="en-US" sz="1200" b="1" dirty="0">
                <a:latin typeface="IBM Plex Sans" charset="0"/>
                <a:ea typeface="IBM Plex Sans" charset="0"/>
                <a:cs typeface="IBM Plex Sans" charset="0"/>
              </a:rPr>
              <a:t>customer-to-business</a:t>
            </a:r>
            <a:r>
              <a:rPr lang="en-US" sz="1200" dirty="0">
                <a:latin typeface="IBM Plex Sans" charset="0"/>
                <a:ea typeface="IBM Plex Sans" charset="0"/>
                <a:cs typeface="IBM Plex Sans" charset="0"/>
              </a:rPr>
              <a:t> supply chain models</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AI augmentation can help expand </a:t>
            </a:r>
            <a:r>
              <a:rPr lang="en-US" sz="1200" b="1" dirty="0">
                <a:latin typeface="IBM Plex Sans" charset="0"/>
                <a:ea typeface="IBM Plex Sans" charset="0"/>
                <a:cs typeface="IBM Plex Sans" charset="0"/>
              </a:rPr>
              <a:t>customer relationships</a:t>
            </a:r>
            <a:r>
              <a:rPr lang="en-US" sz="1200" dirty="0">
                <a:latin typeface="IBM Plex Sans" charset="0"/>
                <a:ea typeface="IBM Plex Sans" charset="0"/>
                <a:cs typeface="IBM Plex Sans" charset="0"/>
              </a:rPr>
              <a:t> and shape new products</a:t>
            </a:r>
          </a:p>
          <a:p>
            <a:pPr marL="457200" indent="-457200" algn="l">
              <a:lnSpc>
                <a:spcPct val="110000"/>
              </a:lnSpc>
              <a:buFont typeface="Arial" charset="0"/>
              <a:buChar char="•"/>
            </a:pPr>
            <a:r>
              <a:rPr lang="en-US" sz="1200" dirty="0">
                <a:latin typeface="IBM Plex Sans" charset="0"/>
                <a:ea typeface="IBM Plex Sans" charset="0"/>
                <a:cs typeface="IBM Plex Sans" charset="0"/>
              </a:rPr>
              <a:t>Blockchain can decrease friction and build brand trust</a:t>
            </a:r>
          </a:p>
          <a:p>
            <a:pPr marL="457200" indent="-457200" algn="l">
              <a:lnSpc>
                <a:spcPct val="110000"/>
              </a:lnSpc>
              <a:buFont typeface="Arial" charset="0"/>
              <a:buChar char="•"/>
            </a:pPr>
            <a:endParaRPr lang="en-US" sz="1200" dirty="0">
              <a:latin typeface="IBM Plex Sans" charset="0"/>
              <a:ea typeface="IBM Plex Sans" charset="0"/>
              <a:cs typeface="IBM Plex Sans" charset="0"/>
            </a:endParaRPr>
          </a:p>
          <a:p>
            <a:pPr>
              <a:spcBef>
                <a:spcPts val="3000"/>
              </a:spcBef>
              <a:spcAft>
                <a:spcPts val="4000"/>
              </a:spcAft>
            </a:pPr>
            <a:r>
              <a:rPr lang="en-US" sz="1600" b="1" dirty="0">
                <a:solidFill>
                  <a:srgbClr val="1A2790"/>
                </a:solidFill>
                <a:latin typeface="IBM Plex Sans" charset="0"/>
                <a:ea typeface="IBM Plex Sans" charset="0"/>
                <a:cs typeface="IBM Plex Sans" charset="0"/>
              </a:rPr>
              <a:t>Risk Insights</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Advanced analytics can generate </a:t>
            </a:r>
            <a:r>
              <a:rPr lang="en-US" sz="1200" b="1" dirty="0">
                <a:latin typeface="IBM Plex Sans" charset="0"/>
                <a:ea typeface="IBM Plex Sans" charset="0"/>
                <a:cs typeface="IBM Plex Sans" charset="0"/>
              </a:rPr>
              <a:t>alerts</a:t>
            </a:r>
            <a:r>
              <a:rPr lang="en-US" sz="1200" dirty="0">
                <a:latin typeface="IBM Plex Sans" charset="0"/>
                <a:ea typeface="IBM Plex Sans" charset="0"/>
                <a:cs typeface="IBM Plex Sans" charset="0"/>
              </a:rPr>
              <a:t> to mitigate impact</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AI augmentation can inform better </a:t>
            </a:r>
            <a:r>
              <a:rPr lang="en-US" sz="1200" b="1" dirty="0">
                <a:latin typeface="IBM Plex Sans" charset="0"/>
                <a:ea typeface="IBM Plex Sans" charset="0"/>
                <a:cs typeface="IBM Plex Sans" charset="0"/>
              </a:rPr>
              <a:t>decision making</a:t>
            </a:r>
            <a:endParaRPr lang="en-US" sz="1200" dirty="0">
              <a:latin typeface="IBM Plex Sans" charset="0"/>
              <a:ea typeface="IBM Plex Sans" charset="0"/>
              <a:cs typeface="IBM Plex Sans" charset="0"/>
            </a:endParaRPr>
          </a:p>
          <a:p>
            <a:pPr marL="457200" indent="-457200" algn="l">
              <a:lnSpc>
                <a:spcPct val="110000"/>
              </a:lnSpc>
              <a:buFont typeface="Arial" charset="0"/>
              <a:buChar char="•"/>
            </a:pPr>
            <a:r>
              <a:rPr lang="en-US" sz="1200" dirty="0">
                <a:latin typeface="IBM Plex Sans" charset="0"/>
                <a:ea typeface="IBM Plex Sans" charset="0"/>
                <a:cs typeface="IBM Plex Sans" charset="0"/>
              </a:rPr>
              <a:t>Blockchain can provide </a:t>
            </a:r>
            <a:r>
              <a:rPr lang="en-US" sz="1200" b="1" dirty="0">
                <a:latin typeface="IBM Plex Sans" charset="0"/>
                <a:ea typeface="IBM Plex Sans" charset="0"/>
                <a:cs typeface="IBM Plex Sans" charset="0"/>
              </a:rPr>
              <a:t>continuous verification</a:t>
            </a:r>
            <a:r>
              <a:rPr lang="en-US" sz="1200" dirty="0">
                <a:latin typeface="IBM Plex Sans" charset="0"/>
                <a:ea typeface="IBM Plex Sans" charset="0"/>
                <a:cs typeface="IBM Plex Sans" charset="0"/>
              </a:rPr>
              <a:t> to prevent lost shipments</a:t>
            </a:r>
          </a:p>
          <a:p>
            <a:pPr marL="457200" indent="-457200" algn="l">
              <a:lnSpc>
                <a:spcPct val="110000"/>
              </a:lnSpc>
              <a:buFont typeface="Arial" charset="0"/>
              <a:buChar char="•"/>
            </a:pPr>
            <a:endParaRPr lang="en-US" sz="1200" dirty="0">
              <a:latin typeface="IBM Plex Sans" charset="0"/>
              <a:ea typeface="IBM Plex Sans" charset="0"/>
              <a:cs typeface="IBM Plex Sans" charset="0"/>
            </a:endParaRPr>
          </a:p>
          <a:p>
            <a:pPr>
              <a:spcBef>
                <a:spcPts val="3000"/>
              </a:spcBef>
              <a:spcAft>
                <a:spcPts val="4000"/>
              </a:spcAft>
              <a:defRPr sz="3800" b="1">
                <a:solidFill>
                  <a:schemeClr val="accent1"/>
                </a:solidFill>
                <a:latin typeface="IBM Plex Sans"/>
                <a:ea typeface="IBM Plex Sans"/>
                <a:cs typeface="IBM Plex Sans"/>
                <a:sym typeface="IBM Plex Sans"/>
              </a:defRPr>
            </a:pPr>
            <a:r>
              <a:rPr lang="en-US" sz="1200" dirty="0">
                <a:solidFill>
                  <a:srgbClr val="1A2790"/>
                </a:solidFill>
              </a:rPr>
              <a:t>Transparency</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Advanced analytics can </a:t>
            </a:r>
            <a:r>
              <a:rPr lang="en-US" sz="1200" b="1" dirty="0">
                <a:latin typeface="IBM Plex Sans" charset="0"/>
                <a:ea typeface="IBM Plex Sans" charset="0"/>
                <a:cs typeface="IBM Plex Sans" charset="0"/>
              </a:rPr>
              <a:t>parse</a:t>
            </a:r>
            <a:r>
              <a:rPr lang="en-US" sz="1200" dirty="0">
                <a:latin typeface="IBM Plex Sans" charset="0"/>
                <a:ea typeface="IBM Plex Sans" charset="0"/>
                <a:cs typeface="IBM Plex Sans" charset="0"/>
              </a:rPr>
              <a:t> and </a:t>
            </a:r>
            <a:r>
              <a:rPr lang="en-US" sz="1200" b="1" dirty="0">
                <a:latin typeface="IBM Plex Sans" charset="0"/>
                <a:ea typeface="IBM Plex Sans" charset="0"/>
                <a:cs typeface="IBM Plex Sans" charset="0"/>
              </a:rPr>
              <a:t>understand</a:t>
            </a:r>
            <a:r>
              <a:rPr lang="en-US" sz="1200" dirty="0">
                <a:latin typeface="IBM Plex Sans" charset="0"/>
                <a:ea typeface="IBM Plex Sans" charset="0"/>
                <a:cs typeface="IBM Plex Sans" charset="0"/>
              </a:rPr>
              <a:t> complex regulations to ensure manufacturers abide by rules</a:t>
            </a:r>
          </a:p>
          <a:p>
            <a:pPr marL="457200" indent="-457200" algn="l">
              <a:lnSpc>
                <a:spcPct val="110000"/>
              </a:lnSpc>
              <a:spcAft>
                <a:spcPts val="3200"/>
              </a:spcAft>
              <a:buFont typeface="Arial" charset="0"/>
              <a:buChar char="•"/>
            </a:pPr>
            <a:r>
              <a:rPr lang="en-US" sz="1200" dirty="0">
                <a:latin typeface="IBM Plex Sans" charset="0"/>
                <a:ea typeface="IBM Plex Sans" charset="0"/>
                <a:cs typeface="IBM Plex Sans" charset="0"/>
              </a:rPr>
              <a:t>AI augmented verification technology can help determine </a:t>
            </a:r>
            <a:r>
              <a:rPr lang="en-US" sz="1200" b="1" dirty="0">
                <a:latin typeface="IBM Plex Sans" charset="0"/>
                <a:ea typeface="IBM Plex Sans" charset="0"/>
                <a:cs typeface="IBM Plex Sans" charset="0"/>
              </a:rPr>
              <a:t>material provenance</a:t>
            </a:r>
            <a:endParaRPr lang="en-US" sz="1200" dirty="0">
              <a:latin typeface="IBM Plex Sans" charset="0"/>
              <a:ea typeface="IBM Plex Sans" charset="0"/>
              <a:cs typeface="IBM Plex Sans" charset="0"/>
            </a:endParaRPr>
          </a:p>
          <a:p>
            <a:pPr marL="457200" indent="-457200" algn="l">
              <a:lnSpc>
                <a:spcPct val="110000"/>
              </a:lnSpc>
              <a:buFont typeface="Arial" charset="0"/>
              <a:buChar char="•"/>
            </a:pPr>
            <a:r>
              <a:rPr lang="en-US" sz="1200" dirty="0">
                <a:latin typeface="IBM Plex Sans" charset="0"/>
                <a:ea typeface="IBM Plex Sans" charset="0"/>
                <a:cs typeface="IBM Plex Sans" charset="0"/>
              </a:rPr>
              <a:t>Blockchain can provide real-time </a:t>
            </a:r>
            <a:r>
              <a:rPr lang="en-US" sz="1200" b="1" dirty="0">
                <a:latin typeface="IBM Plex Sans" charset="0"/>
                <a:ea typeface="IBM Plex Sans" charset="0"/>
                <a:cs typeface="IBM Plex Sans" charset="0"/>
              </a:rPr>
              <a:t>provenance visibility</a:t>
            </a:r>
            <a:r>
              <a:rPr lang="en-US" sz="1200" dirty="0">
                <a:latin typeface="IBM Plex Sans" charset="0"/>
                <a:ea typeface="IBM Plex Sans" charset="0"/>
                <a:cs typeface="IBM Plex Sans" charset="0"/>
              </a:rPr>
              <a:t> to reduce tampering and counterfeiting</a:t>
            </a:r>
          </a:p>
          <a:p>
            <a:pPr marL="457200" indent="-457200" algn="l">
              <a:lnSpc>
                <a:spcPct val="110000"/>
              </a:lnSpc>
              <a:buFont typeface="Arial" charset="0"/>
              <a:buChar char="•"/>
            </a:pPr>
            <a:endParaRPr lang="en-US" sz="1200" dirty="0">
              <a:latin typeface="IBM Plex Sans" charset="0"/>
              <a:ea typeface="IBM Plex Sans" charset="0"/>
              <a:cs typeface="IBM Plex Sans" charset="0"/>
            </a:endParaRPr>
          </a:p>
          <a:p>
            <a:pPr marL="457200" indent="-457200" algn="l">
              <a:lnSpc>
                <a:spcPct val="110000"/>
              </a:lnSpc>
              <a:buFont typeface="Arial" charset="0"/>
              <a:buChar char="•"/>
            </a:pPr>
            <a:endParaRPr lang="en-US" sz="1200" dirty="0">
              <a:latin typeface="IBM Plex Sans" charset="0"/>
              <a:ea typeface="IBM Plex Sans" charset="0"/>
              <a:cs typeface="IBM Plex Sans" charset="0"/>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19</a:t>
            </a:fld>
            <a:endParaRPr lang="en-US" dirty="0"/>
          </a:p>
        </p:txBody>
      </p:sp>
    </p:spTree>
    <p:extLst>
      <p:ext uri="{BB962C8B-B14F-4D97-AF65-F5344CB8AC3E}">
        <p14:creationId xmlns:p14="http://schemas.microsoft.com/office/powerpoint/2010/main" val="17663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476250" lvl="1" defTabSz="171450" fontAlgn="auto" hangingPunct="0">
              <a:lnSpc>
                <a:spcPct val="100000"/>
              </a:lnSpc>
              <a:spcBef>
                <a:spcPts val="1125"/>
              </a:spcBef>
              <a:spcAft>
                <a:spcPts val="0"/>
              </a:spcAft>
              <a:defRPr sz="3500">
                <a:solidFill>
                  <a:srgbClr val="FFFFFF"/>
                </a:solidFill>
                <a:latin typeface="IBM Plex Sans"/>
                <a:ea typeface="IBM Plex Sans"/>
                <a:cs typeface="IBM Plex Sans"/>
                <a:sym typeface="IBM Plex Sans"/>
              </a:defRPr>
            </a:pPr>
            <a:r>
              <a:rPr lang="en-US" sz="1600" kern="0" dirty="0">
                <a:solidFill>
                  <a:srgbClr val="0084A3"/>
                </a:solidFill>
                <a:latin typeface="IBM Plex Sans" charset="0"/>
                <a:ea typeface="IBM Plex Sans" charset="0"/>
                <a:cs typeface="IBM Plex Sans" charset="0"/>
                <a:sym typeface="IBM Plex Sans Medium"/>
              </a:rPr>
              <a:t>49 percent expected </a:t>
            </a:r>
            <a:r>
              <a:rPr lang="en-US" sz="1600" b="1" kern="0" dirty="0">
                <a:solidFill>
                  <a:srgbClr val="0084A3"/>
                </a:solidFill>
                <a:latin typeface="IBM Plex Sans" charset="0"/>
                <a:ea typeface="IBM Plex Sans" charset="0"/>
                <a:cs typeface="IBM Plex Sans" charset="0"/>
                <a:sym typeface="IBM Plex Sans"/>
              </a:rPr>
              <a:t>AI</a:t>
            </a:r>
            <a:r>
              <a:rPr lang="en-US" sz="1600" kern="0" dirty="0">
                <a:solidFill>
                  <a:srgbClr val="0084A3"/>
                </a:solidFill>
                <a:latin typeface="IBM Plex Sans" charset="0"/>
                <a:ea typeface="IBM Plex Sans" charset="0"/>
                <a:cs typeface="IBM Plex Sans" charset="0"/>
                <a:sym typeface="IBM Plex Sans Medium"/>
              </a:rPr>
              <a:t> and </a:t>
            </a:r>
            <a:r>
              <a:rPr lang="en-US" sz="1600" b="1" kern="0" dirty="0">
                <a:solidFill>
                  <a:srgbClr val="0084A3"/>
                </a:solidFill>
                <a:latin typeface="IBM Plex Sans" charset="0"/>
                <a:ea typeface="IBM Plex Sans" charset="0"/>
                <a:cs typeface="IBM Plex Sans" charset="0"/>
                <a:sym typeface="IBM Plex Sans"/>
              </a:rPr>
              <a:t>cognitive</a:t>
            </a:r>
            <a:r>
              <a:rPr lang="en-US" sz="1600" kern="0" dirty="0">
                <a:solidFill>
                  <a:srgbClr val="0084A3"/>
                </a:solidFill>
                <a:latin typeface="IBM Plex Sans" charset="0"/>
                <a:ea typeface="IBM Plex Sans" charset="0"/>
                <a:cs typeface="IBM Plex Sans" charset="0"/>
                <a:sym typeface="IBM Plex Sans Medium"/>
              </a:rPr>
              <a:t> approaches to enhance </a:t>
            </a:r>
            <a:r>
              <a:rPr lang="en-US" sz="1600" b="1" kern="0" dirty="0">
                <a:solidFill>
                  <a:srgbClr val="0084A3"/>
                </a:solidFill>
                <a:latin typeface="IBM Plex Sans" charset="0"/>
                <a:ea typeface="IBM Plex Sans" charset="0"/>
                <a:cs typeface="IBM Plex Sans" charset="0"/>
                <a:sym typeface="IBM Plex Sans"/>
              </a:rPr>
              <a:t>forecasting</a:t>
            </a:r>
            <a:r>
              <a:rPr lang="en-US" sz="1600" kern="0" dirty="0">
                <a:solidFill>
                  <a:srgbClr val="0084A3"/>
                </a:solidFill>
                <a:latin typeface="IBM Plex Sans" charset="0"/>
                <a:ea typeface="IBM Plex Sans" charset="0"/>
                <a:cs typeface="IBM Plex Sans" charset="0"/>
                <a:sym typeface="IBM Plex Sans Medium"/>
              </a:rPr>
              <a:t> and </a:t>
            </a:r>
            <a:r>
              <a:rPr lang="en-US" sz="1600" b="1" kern="0" dirty="0">
                <a:solidFill>
                  <a:srgbClr val="0084A3"/>
                </a:solidFill>
                <a:latin typeface="IBM Plex Sans" charset="0"/>
                <a:ea typeface="IBM Plex Sans" charset="0"/>
                <a:cs typeface="IBM Plex Sans" charset="0"/>
                <a:sym typeface="IBM Plex Sans"/>
              </a:rPr>
              <a:t>decision-making </a:t>
            </a:r>
            <a:r>
              <a:rPr lang="en-US" sz="1600" kern="0" dirty="0">
                <a:solidFill>
                  <a:srgbClr val="0084A3"/>
                </a:solidFill>
                <a:latin typeface="IBM Plex Sans" charset="0"/>
                <a:ea typeface="IBM Plex Sans" charset="0"/>
                <a:cs typeface="IBM Plex Sans" charset="0"/>
                <a:sym typeface="IBM Plex Sans Medium"/>
              </a:rPr>
              <a:t>capabilities in the next 2 to 3 years</a:t>
            </a:r>
          </a:p>
          <a:p>
            <a:pPr marL="0" marR="476250" lvl="1" defTabSz="171450" fontAlgn="auto" hangingPunct="0">
              <a:lnSpc>
                <a:spcPct val="100000"/>
              </a:lnSpc>
              <a:spcBef>
                <a:spcPts val="1875"/>
              </a:spcBef>
              <a:spcAft>
                <a:spcPts val="0"/>
              </a:spcAft>
              <a:defRPr sz="3500">
                <a:solidFill>
                  <a:srgbClr val="FFFFFF"/>
                </a:solidFill>
                <a:latin typeface="IBM Plex Sans"/>
                <a:ea typeface="IBM Plex Sans"/>
                <a:cs typeface="IBM Plex Sans"/>
                <a:sym typeface="IBM Plex Sans"/>
              </a:defRPr>
            </a:pPr>
            <a:r>
              <a:rPr lang="en-US" sz="1600" kern="0" dirty="0">
                <a:solidFill>
                  <a:srgbClr val="0084A3"/>
                </a:solidFill>
                <a:latin typeface="IBM Plex Sans" charset="0"/>
                <a:ea typeface="IBM Plex Sans" charset="0"/>
                <a:cs typeface="IBM Plex Sans" charset="0"/>
                <a:sym typeface="IBM Plex Sans Medium"/>
              </a:rPr>
              <a:t> 29 percent say their organization has identified </a:t>
            </a:r>
            <a:r>
              <a:rPr lang="en-US" sz="1600" b="1" kern="0" dirty="0">
                <a:solidFill>
                  <a:srgbClr val="0084A3"/>
                </a:solidFill>
                <a:latin typeface="IBM Plex Sans" charset="0"/>
                <a:ea typeface="IBM Plex Sans" charset="0"/>
                <a:cs typeface="IBM Plex Sans" charset="0"/>
                <a:sym typeface="IBM Plex Sans"/>
              </a:rPr>
              <a:t>business processes</a:t>
            </a:r>
            <a:r>
              <a:rPr lang="en-US" sz="1600" kern="0" dirty="0">
                <a:solidFill>
                  <a:srgbClr val="0084A3"/>
                </a:solidFill>
                <a:latin typeface="IBM Plex Sans" charset="0"/>
                <a:ea typeface="IBM Plex Sans" charset="0"/>
                <a:cs typeface="IBM Plex Sans" charset="0"/>
                <a:sym typeface="IBM Plex Sans Medium"/>
              </a:rPr>
              <a:t> that can be </a:t>
            </a:r>
            <a:r>
              <a:rPr lang="en-US" sz="1600" b="1" kern="0" dirty="0">
                <a:solidFill>
                  <a:srgbClr val="0084A3"/>
                </a:solidFill>
                <a:latin typeface="IBM Plex Sans" charset="0"/>
                <a:ea typeface="IBM Plex Sans" charset="0"/>
                <a:cs typeface="IBM Plex Sans" charset="0"/>
                <a:sym typeface="IBM Plex Sans"/>
              </a:rPr>
              <a:t>augmented</a:t>
            </a:r>
            <a:r>
              <a:rPr lang="en-US" sz="1600" kern="0" dirty="0">
                <a:solidFill>
                  <a:srgbClr val="0084A3"/>
                </a:solidFill>
                <a:latin typeface="IBM Plex Sans" charset="0"/>
                <a:ea typeface="IBM Plex Sans" charset="0"/>
                <a:cs typeface="IBM Plex Sans" charset="0"/>
                <a:sym typeface="IBM Plex Sans Medium"/>
              </a:rPr>
              <a:t> or </a:t>
            </a:r>
            <a:r>
              <a:rPr lang="en-US" sz="1600" b="1" kern="0" dirty="0">
                <a:solidFill>
                  <a:srgbClr val="0084A3"/>
                </a:solidFill>
                <a:latin typeface="IBM Plex Sans" charset="0"/>
                <a:ea typeface="IBM Plex Sans" charset="0"/>
                <a:cs typeface="IBM Plex Sans" charset="0"/>
                <a:sym typeface="IBM Plex Sans"/>
              </a:rPr>
              <a:t>automated </a:t>
            </a:r>
            <a:r>
              <a:rPr lang="en-US" sz="1600" kern="0" dirty="0">
                <a:solidFill>
                  <a:srgbClr val="0084A3"/>
                </a:solidFill>
                <a:latin typeface="IBM Plex Sans" charset="0"/>
                <a:ea typeface="IBM Plex Sans" charset="0"/>
                <a:cs typeface="IBM Plex Sans" charset="0"/>
                <a:sym typeface="IBM Plex Sans Medium"/>
              </a:rPr>
              <a:t>by </a:t>
            </a:r>
            <a:r>
              <a:rPr lang="en-US" sz="1600" b="1" kern="0" dirty="0">
                <a:solidFill>
                  <a:srgbClr val="0084A3"/>
                </a:solidFill>
                <a:latin typeface="IBM Plex Sans" charset="0"/>
                <a:ea typeface="IBM Plex Sans" charset="0"/>
                <a:cs typeface="IBM Plex Sans" charset="0"/>
                <a:sym typeface="IBM Plex Sans"/>
              </a:rPr>
              <a:t>AI</a:t>
            </a:r>
          </a:p>
          <a:p>
            <a:pPr marL="0" marR="476250" lvl="1" defTabSz="171450" fontAlgn="auto" hangingPunct="0">
              <a:lnSpc>
                <a:spcPct val="100000"/>
              </a:lnSpc>
              <a:spcBef>
                <a:spcPts val="2250"/>
              </a:spcBef>
              <a:spcAft>
                <a:spcPts val="0"/>
              </a:spcAft>
              <a:defRPr sz="3500">
                <a:solidFill>
                  <a:srgbClr val="FFFFFF"/>
                </a:solidFill>
                <a:latin typeface="IBM Plex Sans"/>
                <a:ea typeface="IBM Plex Sans"/>
                <a:cs typeface="IBM Plex Sans"/>
                <a:sym typeface="IBM Plex Sans"/>
              </a:defRPr>
            </a:pPr>
            <a:r>
              <a:rPr lang="en-US" sz="1600" kern="0" dirty="0">
                <a:solidFill>
                  <a:srgbClr val="06A7A1"/>
                </a:solidFill>
                <a:effectLst>
                  <a:outerShdw dist="50800" sx="1000" sy="1000" algn="ctr" rotWithShape="0">
                    <a:srgbClr val="0265C1"/>
                  </a:outerShdw>
                </a:effectLst>
                <a:latin typeface="IBM Plex Sans" charset="0"/>
                <a:ea typeface="IBM Plex Sans" charset="0"/>
                <a:cs typeface="IBM Plex Sans" charset="0"/>
                <a:sym typeface="IBM Plex Sans Medium"/>
              </a:rPr>
              <a:t>49 percent are using </a:t>
            </a:r>
            <a:r>
              <a:rPr lang="en-US" sz="1600" b="1" kern="0" dirty="0">
                <a:solidFill>
                  <a:srgbClr val="06A7A1"/>
                </a:solidFill>
                <a:effectLst>
                  <a:outerShdw dist="50800" sx="1000" sy="1000" algn="ctr" rotWithShape="0">
                    <a:srgbClr val="0265C1"/>
                  </a:outerShdw>
                </a:effectLst>
                <a:latin typeface="IBM Plex Sans" charset="0"/>
                <a:ea typeface="IBM Plex Sans" charset="0"/>
                <a:cs typeface="IBM Plex Sans" charset="0"/>
                <a:sym typeface="IBM Plex Sans"/>
              </a:rPr>
              <a:t>structured data</a:t>
            </a:r>
            <a:r>
              <a:rPr lang="en-US" sz="1600" kern="0" dirty="0">
                <a:solidFill>
                  <a:srgbClr val="06A7A1"/>
                </a:solidFill>
                <a:effectLst>
                  <a:outerShdw dist="50800" sx="1000" sy="1000" algn="ctr" rotWithShape="0">
                    <a:srgbClr val="0265C1"/>
                  </a:outerShdw>
                </a:effectLst>
                <a:latin typeface="IBM Plex Sans" charset="0"/>
                <a:ea typeface="IBM Plex Sans" charset="0"/>
                <a:cs typeface="IBM Plex Sans" charset="0"/>
                <a:sym typeface="IBM Plex Sans Medium"/>
              </a:rPr>
              <a:t> as part of ERP and other transactional processes</a:t>
            </a:r>
          </a:p>
          <a:p>
            <a:pPr marL="0" marR="476250" lvl="1" defTabSz="171450" fontAlgn="auto" hangingPunct="0">
              <a:lnSpc>
                <a:spcPct val="100000"/>
              </a:lnSpc>
              <a:spcBef>
                <a:spcPts val="1313"/>
              </a:spcBef>
              <a:spcAft>
                <a:spcPts val="1313"/>
              </a:spcAft>
              <a:defRPr sz="3500">
                <a:solidFill>
                  <a:srgbClr val="0365C0"/>
                </a:solidFill>
                <a:latin typeface="IBM Plex Sans"/>
                <a:ea typeface="IBM Plex Sans"/>
                <a:cs typeface="IBM Plex Sans"/>
                <a:sym typeface="IBM Plex Sans"/>
              </a:defRPr>
            </a:pPr>
            <a:r>
              <a:rPr lang="en-US" sz="1600" kern="0" dirty="0">
                <a:solidFill>
                  <a:srgbClr val="06A7A1"/>
                </a:solidFill>
                <a:latin typeface="IBM Plex Sans" charset="0"/>
                <a:ea typeface="IBM Plex Sans" charset="0"/>
                <a:cs typeface="IBM Plex Sans" charset="0"/>
                <a:sym typeface="IBM Plex Sans Medium"/>
              </a:rPr>
              <a:t>35 percent are using </a:t>
            </a:r>
            <a:r>
              <a:rPr lang="en-US" sz="1600" b="1" kern="0" dirty="0">
                <a:solidFill>
                  <a:srgbClr val="06A7A1"/>
                </a:solidFill>
                <a:latin typeface="IBM Plex Sans" charset="0"/>
                <a:ea typeface="IBM Plex Sans" charset="0"/>
                <a:cs typeface="IBM Plex Sans" charset="0"/>
                <a:sym typeface="IBM Plex Sans"/>
              </a:rPr>
              <a:t>unstructured</a:t>
            </a:r>
            <a:r>
              <a:rPr lang="en-US" sz="1600" kern="0" dirty="0">
                <a:solidFill>
                  <a:srgbClr val="06A7A1"/>
                </a:solidFill>
                <a:latin typeface="IBM Plex Sans" charset="0"/>
                <a:ea typeface="IBM Plex Sans" charset="0"/>
                <a:cs typeface="IBM Plex Sans" charset="0"/>
                <a:sym typeface="IBM Plex Sans Medium"/>
              </a:rPr>
              <a:t> data as part of ERP and other transactional processes</a:t>
            </a:r>
          </a:p>
          <a:p>
            <a:pPr marL="0" marR="476250" lvl="1" defTabSz="171450" fontAlgn="auto" hangingPunct="0">
              <a:lnSpc>
                <a:spcPct val="100000"/>
              </a:lnSpc>
              <a:spcBef>
                <a:spcPts val="0"/>
              </a:spcBef>
              <a:spcAft>
                <a:spcPts val="375"/>
              </a:spcAft>
              <a:defRPr sz="3500">
                <a:solidFill>
                  <a:srgbClr val="0365C0"/>
                </a:solidFill>
                <a:latin typeface="IBM Plex Sans"/>
                <a:ea typeface="IBM Plex Sans"/>
                <a:cs typeface="IBM Plex Sans"/>
                <a:sym typeface="IBM Plex Sans"/>
              </a:defRPr>
            </a:pPr>
            <a:r>
              <a:rPr lang="en-US" sz="1600" kern="0" dirty="0">
                <a:solidFill>
                  <a:srgbClr val="06A7A1"/>
                </a:solidFill>
                <a:latin typeface="IBM Plex Sans" charset="0"/>
                <a:ea typeface="IBM Plex Sans" charset="0"/>
                <a:cs typeface="IBM Plex Sans" charset="0"/>
                <a:sym typeface="IBM Plex Sans Medium"/>
              </a:rPr>
              <a:t>10 percent are using </a:t>
            </a:r>
            <a:r>
              <a:rPr lang="en-US" sz="1600" b="1" kern="0" dirty="0">
                <a:solidFill>
                  <a:srgbClr val="06A7A1"/>
                </a:solidFill>
                <a:latin typeface="IBM Plex Sans" charset="0"/>
                <a:ea typeface="IBM Plex Sans" charset="0"/>
                <a:cs typeface="IBM Plex Sans" charset="0"/>
                <a:sym typeface="IBM Plex Sans"/>
              </a:rPr>
              <a:t>autonomous cognitive</a:t>
            </a:r>
            <a:r>
              <a:rPr lang="en-US" sz="1600" kern="0" dirty="0">
                <a:solidFill>
                  <a:srgbClr val="06A7A1"/>
                </a:solidFill>
                <a:latin typeface="IBM Plex Sans" charset="0"/>
                <a:ea typeface="IBM Plex Sans" charset="0"/>
                <a:cs typeface="IBM Plex Sans" charset="0"/>
                <a:sym typeface="IBM Plex Sans Medium"/>
              </a:rPr>
              <a:t> </a:t>
            </a:r>
            <a:r>
              <a:rPr lang="en-US" sz="1600" b="1" kern="0" dirty="0">
                <a:solidFill>
                  <a:srgbClr val="06A7A1"/>
                </a:solidFill>
                <a:latin typeface="IBM Plex Sans" charset="0"/>
                <a:ea typeface="IBM Plex Sans" charset="0"/>
                <a:cs typeface="IBM Plex Sans" charset="0"/>
                <a:sym typeface="IBM Plex Sans"/>
              </a:rPr>
              <a:t>decision-making</a:t>
            </a:r>
            <a:r>
              <a:rPr lang="en-US" sz="1600" kern="0" dirty="0">
                <a:solidFill>
                  <a:srgbClr val="06A7A1"/>
                </a:solidFill>
                <a:latin typeface="IBM Plex Sans" charset="0"/>
                <a:ea typeface="IBM Plex Sans" charset="0"/>
                <a:cs typeface="IBM Plex Sans" charset="0"/>
                <a:sym typeface="IBM Plex Sans Medium"/>
              </a:rPr>
              <a:t> capabilities based on data discovery</a:t>
            </a:r>
          </a:p>
          <a:p>
            <a:pPr marL="0" marR="476250" lvl="1" defTabSz="171450" fontAlgn="auto" hangingPunct="0">
              <a:lnSpc>
                <a:spcPct val="100000"/>
              </a:lnSpc>
              <a:spcBef>
                <a:spcPts val="1875"/>
              </a:spcBef>
              <a:spcAft>
                <a:spcPts val="0"/>
              </a:spcAft>
              <a:defRPr sz="3500">
                <a:solidFill>
                  <a:srgbClr val="FFFFFF"/>
                </a:solidFill>
                <a:latin typeface="IBM Plex Sans"/>
                <a:ea typeface="IBM Plex Sans"/>
                <a:cs typeface="IBM Plex Sans"/>
                <a:sym typeface="IBM Plex Sans"/>
              </a:defRPr>
            </a:pPr>
            <a:endParaRPr lang="en-US" sz="1600" b="1" kern="0" dirty="0">
              <a:solidFill>
                <a:srgbClr val="0084A3"/>
              </a:solidFill>
              <a:latin typeface="IBM Plex Sans" charset="0"/>
              <a:ea typeface="IBM Plex Sans" charset="0"/>
              <a:cs typeface="IBM Plex Sans" charset="0"/>
              <a:sym typeface="IBM Plex Sans"/>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20</a:t>
            </a:fld>
            <a:endParaRPr lang="en-US" dirty="0"/>
          </a:p>
        </p:txBody>
      </p:sp>
    </p:spTree>
    <p:extLst>
      <p:ext uri="{BB962C8B-B14F-4D97-AF65-F5344CB8AC3E}">
        <p14:creationId xmlns:p14="http://schemas.microsoft.com/office/powerpoint/2010/main" val="211416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dirty="0"/>
          </a:p>
        </p:txBody>
      </p:sp>
    </p:spTree>
    <p:extLst>
      <p:ext uri="{BB962C8B-B14F-4D97-AF65-F5344CB8AC3E}">
        <p14:creationId xmlns:p14="http://schemas.microsoft.com/office/powerpoint/2010/main" val="204522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a:t>Insight into the ecosystem around the </a:t>
            </a:r>
            <a:r>
              <a:rPr lang="en-US" b="1" dirty="0"/>
              <a:t>incoming</a:t>
            </a:r>
            <a:r>
              <a:rPr lang="en-US" dirty="0"/>
              <a:t> supply chain network can reveal potential </a:t>
            </a:r>
            <a:r>
              <a:rPr lang="en-US" b="1" dirty="0"/>
              <a:t>dependency risks </a:t>
            </a:r>
            <a:r>
              <a:rPr lang="en-US" dirty="0"/>
              <a:t>on suppliers and regions that might pose a </a:t>
            </a:r>
            <a:r>
              <a:rPr lang="en-US" b="1" dirty="0"/>
              <a:t>product</a:t>
            </a:r>
            <a:r>
              <a:rPr lang="en-US" dirty="0"/>
              <a:t> or </a:t>
            </a:r>
            <a:r>
              <a:rPr lang="en-US" b="1" dirty="0"/>
              <a:t>category constraint</a:t>
            </a:r>
            <a:r>
              <a:rPr lang="en-US" dirty="0"/>
              <a:t>. </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dirty="0"/>
              <a:t>With AI, organizations can set </a:t>
            </a:r>
            <a:r>
              <a:rPr lang="en-US" b="1" dirty="0"/>
              <a:t>alerts</a:t>
            </a:r>
            <a:r>
              <a:rPr lang="en-US" dirty="0"/>
              <a:t> for</a:t>
            </a:r>
            <a:r>
              <a:rPr lang="en-US" b="1" dirty="0"/>
              <a:t> optimal pricing</a:t>
            </a:r>
            <a:r>
              <a:rPr lang="en-US" dirty="0"/>
              <a:t> and </a:t>
            </a:r>
            <a:r>
              <a:rPr lang="en-US" b="1" dirty="0"/>
              <a:t>stocking</a:t>
            </a:r>
            <a:r>
              <a:rPr lang="en-US" dirty="0"/>
              <a:t> decisions. If a potential disruption is anticipated, AI can offer </a:t>
            </a:r>
            <a:r>
              <a:rPr lang="en-US" b="1" dirty="0"/>
              <a:t>alternatives</a:t>
            </a:r>
            <a:r>
              <a:rPr lang="en-US" dirty="0"/>
              <a:t> to respond in a rapid, coordinated</a:t>
            </a:r>
            <a:r>
              <a:rPr lang="en-US" b="1" dirty="0"/>
              <a:t> </a:t>
            </a:r>
            <a:r>
              <a:rPr lang="en-US" dirty="0"/>
              <a:t>fashion across an extended supply chain.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21</a:t>
            </a:fld>
            <a:endParaRPr lang="en-US" dirty="0"/>
          </a:p>
        </p:txBody>
      </p:sp>
    </p:spTree>
    <p:extLst>
      <p:ext uri="{BB962C8B-B14F-4D97-AF65-F5344CB8AC3E}">
        <p14:creationId xmlns:p14="http://schemas.microsoft.com/office/powerpoint/2010/main" val="34576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base" latinLnBrk="0" hangingPunct="1">
              <a:lnSpc>
                <a:spcPct val="120000"/>
              </a:lnSpc>
              <a:spcBef>
                <a:spcPct val="30000"/>
              </a:spcBef>
              <a:spcAft>
                <a:spcPct val="0"/>
              </a:spcAft>
              <a:buClrTx/>
              <a:buSzTx/>
              <a:buFont typeface="Arial" charset="0"/>
              <a:buChar char="•"/>
              <a:tabLst/>
              <a:defRPr/>
            </a:pPr>
            <a:r>
              <a:rPr lang="en-US" dirty="0"/>
              <a:t>Manufacturing in the cloud improves</a:t>
            </a:r>
            <a:r>
              <a:rPr lang="en-US" baseline="0" dirty="0"/>
              <a:t> postponement operations across the entire supply chain network, creating a scalable, modular and flexible ecosystem attuned to product customization and localization.</a:t>
            </a:r>
            <a:endParaRPr lang="en-US" dirty="0"/>
          </a:p>
          <a:p>
            <a:pPr marL="571500" indent="-571500" algn="l">
              <a:lnSpc>
                <a:spcPct val="120000"/>
              </a:lnSpc>
              <a:buFont typeface="Arial" charset="0"/>
              <a:buChar char="•"/>
            </a:pPr>
            <a:endParaRPr lang="en-US" sz="1200" b="1" dirty="0">
              <a:solidFill>
                <a:schemeClr val="accent1">
                  <a:lumMod val="50000"/>
                </a:schemeClr>
              </a:solidFill>
              <a:latin typeface="IBM Plex Sans" charset="0"/>
              <a:ea typeface="IBM Plex Sans" charset="0"/>
              <a:cs typeface="IBM Plex Sans" charset="0"/>
            </a:endParaRPr>
          </a:p>
          <a:p>
            <a:pPr marL="571500" indent="-571500" algn="l">
              <a:lnSpc>
                <a:spcPct val="120000"/>
              </a:lnSpc>
              <a:buFont typeface="Arial" charset="0"/>
              <a:buChar char="•"/>
            </a:pPr>
            <a:r>
              <a:rPr lang="en-US" sz="1200" b="1" dirty="0">
                <a:solidFill>
                  <a:schemeClr val="accent1">
                    <a:lumMod val="50000"/>
                  </a:schemeClr>
                </a:solidFill>
                <a:latin typeface="IBM Plex Sans" charset="0"/>
                <a:ea typeface="IBM Plex Sans" charset="0"/>
                <a:cs typeface="IBM Plex Sans" charset="0"/>
              </a:rPr>
              <a:t>AI</a:t>
            </a:r>
            <a:r>
              <a:rPr lang="en-US" sz="1200" dirty="0">
                <a:solidFill>
                  <a:schemeClr val="accent1">
                    <a:lumMod val="50000"/>
                  </a:schemeClr>
                </a:solidFill>
                <a:latin typeface="IBM Plex Sans" charset="0"/>
                <a:ea typeface="IBM Plex Sans" charset="0"/>
                <a:cs typeface="IBM Plex Sans" charset="0"/>
              </a:rPr>
              <a:t> can work with </a:t>
            </a:r>
            <a:r>
              <a:rPr lang="en-US" sz="1200" b="1" dirty="0">
                <a:solidFill>
                  <a:schemeClr val="accent1">
                    <a:lumMod val="50000"/>
                  </a:schemeClr>
                </a:solidFill>
                <a:latin typeface="IBM Plex Sans" charset="0"/>
                <a:ea typeface="IBM Plex Sans" charset="0"/>
                <a:cs typeface="IBM Plex Sans" charset="0"/>
              </a:rPr>
              <a:t>additive manufacturing</a:t>
            </a:r>
            <a:r>
              <a:rPr lang="en-US" sz="1200" dirty="0">
                <a:solidFill>
                  <a:schemeClr val="accent1">
                    <a:lumMod val="50000"/>
                  </a:schemeClr>
                </a:solidFill>
                <a:latin typeface="IBM Plex Sans" charset="0"/>
                <a:ea typeface="IBM Plex Sans" charset="0"/>
                <a:cs typeface="IBM Plex Sans" charset="0"/>
              </a:rPr>
              <a:t> to help local supply chains address </a:t>
            </a:r>
            <a:r>
              <a:rPr lang="en-US" sz="1200" b="1" dirty="0">
                <a:solidFill>
                  <a:schemeClr val="accent1">
                    <a:lumMod val="50000"/>
                  </a:schemeClr>
                </a:solidFill>
                <a:latin typeface="IBM Plex Sans" charset="0"/>
                <a:ea typeface="IBM Plex Sans" charset="0"/>
                <a:cs typeface="IBM Plex Sans" charset="0"/>
              </a:rPr>
              <a:t>parts</a:t>
            </a:r>
            <a:r>
              <a:rPr lang="en-US" sz="1200" dirty="0">
                <a:solidFill>
                  <a:schemeClr val="accent1">
                    <a:lumMod val="50000"/>
                  </a:schemeClr>
                </a:solidFill>
                <a:latin typeface="IBM Plex Sans" charset="0"/>
                <a:ea typeface="IBM Plex Sans" charset="0"/>
                <a:cs typeface="IBM Plex Sans" charset="0"/>
              </a:rPr>
              <a:t> or </a:t>
            </a:r>
            <a:r>
              <a:rPr lang="en-US" sz="1200" b="1" dirty="0">
                <a:solidFill>
                  <a:schemeClr val="accent1">
                    <a:lumMod val="50000"/>
                  </a:schemeClr>
                </a:solidFill>
                <a:latin typeface="IBM Plex Sans" charset="0"/>
                <a:ea typeface="IBM Plex Sans" charset="0"/>
                <a:cs typeface="IBM Plex Sans" charset="0"/>
              </a:rPr>
              <a:t>machine needs </a:t>
            </a:r>
            <a:r>
              <a:rPr lang="en-US" sz="1200" dirty="0">
                <a:solidFill>
                  <a:schemeClr val="accent1">
                    <a:lumMod val="50000"/>
                  </a:schemeClr>
                </a:solidFill>
                <a:latin typeface="IBM Plex Sans" charset="0"/>
                <a:ea typeface="IBM Plex Sans" charset="0"/>
                <a:cs typeface="IBM Plex Sans" charset="0"/>
              </a:rPr>
              <a:t>more rapidly </a:t>
            </a:r>
          </a:p>
          <a:p>
            <a:pPr marL="571500" indent="-571500" algn="l">
              <a:lnSpc>
                <a:spcPct val="120000"/>
              </a:lnSpc>
              <a:buFont typeface="Arial" charset="0"/>
              <a:buChar char="•"/>
            </a:pPr>
            <a:endParaRPr lang="en-US" sz="1200" dirty="0">
              <a:solidFill>
                <a:schemeClr val="accent1">
                  <a:lumMod val="50000"/>
                </a:schemeClr>
              </a:solidFill>
              <a:latin typeface="IBM Plex Sans" charset="0"/>
              <a:ea typeface="IBM Plex Sans" charset="0"/>
              <a:cs typeface="IBM Plex Sans" charset="0"/>
            </a:endParaRPr>
          </a:p>
          <a:p>
            <a:pPr marL="571500" indent="-571500" algn="l">
              <a:lnSpc>
                <a:spcPct val="120000"/>
              </a:lnSpc>
              <a:spcAft>
                <a:spcPts val="3000"/>
              </a:spcAft>
              <a:buFont typeface="Arial" charset="0"/>
              <a:buChar char="•"/>
            </a:pPr>
            <a:r>
              <a:rPr lang="en-US" sz="1200" dirty="0">
                <a:solidFill>
                  <a:schemeClr val="accent1">
                    <a:lumMod val="50000"/>
                  </a:schemeClr>
                </a:solidFill>
                <a:latin typeface="IBM Plex Sans" charset="0"/>
                <a:ea typeface="IBM Plex Sans" charset="0"/>
                <a:cs typeface="IBM Plex Sans" charset="0"/>
              </a:rPr>
              <a:t>Incorporating </a:t>
            </a:r>
            <a:r>
              <a:rPr lang="en-US" sz="1200" b="1" dirty="0">
                <a:solidFill>
                  <a:schemeClr val="accent1">
                    <a:lumMod val="50000"/>
                  </a:schemeClr>
                </a:solidFill>
                <a:latin typeface="IBM Plex Sans" charset="0"/>
                <a:ea typeface="IBM Plex Sans" charset="0"/>
                <a:cs typeface="IBM Plex Sans" charset="0"/>
              </a:rPr>
              <a:t>unstructured</a:t>
            </a:r>
            <a:r>
              <a:rPr lang="en-US" sz="1200" dirty="0">
                <a:solidFill>
                  <a:schemeClr val="accent1">
                    <a:lumMod val="50000"/>
                  </a:schemeClr>
                </a:solidFill>
                <a:latin typeface="IBM Plex Sans" charset="0"/>
                <a:ea typeface="IBM Plex Sans" charset="0"/>
                <a:cs typeface="IBM Plex Sans" charset="0"/>
              </a:rPr>
              <a:t> and </a:t>
            </a:r>
            <a:r>
              <a:rPr lang="en-US" sz="1200" b="1" dirty="0">
                <a:solidFill>
                  <a:schemeClr val="accent1">
                    <a:lumMod val="50000"/>
                  </a:schemeClr>
                </a:solidFill>
                <a:latin typeface="IBM Plex Sans" charset="0"/>
                <a:ea typeface="IBM Plex Sans" charset="0"/>
                <a:cs typeface="IBM Plex Sans" charset="0"/>
              </a:rPr>
              <a:t>nontraditional data </a:t>
            </a:r>
            <a:r>
              <a:rPr lang="en-US" sz="1200" dirty="0">
                <a:solidFill>
                  <a:schemeClr val="accent1">
                    <a:lumMod val="50000"/>
                  </a:schemeClr>
                </a:solidFill>
                <a:latin typeface="IBM Plex Sans" charset="0"/>
                <a:ea typeface="IBM Plex Sans" charset="0"/>
                <a:cs typeface="IBM Plex Sans" charset="0"/>
              </a:rPr>
              <a:t>streams can help </a:t>
            </a:r>
            <a:r>
              <a:rPr lang="en-US" sz="1200" b="1" dirty="0">
                <a:solidFill>
                  <a:schemeClr val="accent1">
                    <a:lumMod val="50000"/>
                  </a:schemeClr>
                </a:solidFill>
                <a:latin typeface="IBM Plex Sans" charset="0"/>
                <a:ea typeface="IBM Plex Sans" charset="0"/>
                <a:cs typeface="IBM Plex Sans" charset="0"/>
              </a:rPr>
              <a:t>predict</a:t>
            </a:r>
            <a:r>
              <a:rPr lang="en-US" sz="1200" dirty="0">
                <a:solidFill>
                  <a:schemeClr val="accent1">
                    <a:lumMod val="50000"/>
                  </a:schemeClr>
                </a:solidFill>
                <a:latin typeface="IBM Plex Sans" charset="0"/>
                <a:ea typeface="IBM Plex Sans" charset="0"/>
                <a:cs typeface="IBM Plex Sans" charset="0"/>
              </a:rPr>
              <a:t> usage and trends </a:t>
            </a:r>
            <a:endParaRPr lang="en-US" sz="1800" dirty="0">
              <a:solidFill>
                <a:schemeClr val="accent1">
                  <a:lumMod val="50000"/>
                </a:schemeClr>
              </a:solidFill>
              <a:latin typeface="Verdana"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22</a:t>
            </a:fld>
            <a:endParaRPr lang="en-US" dirty="0"/>
          </a:p>
        </p:txBody>
      </p:sp>
    </p:spTree>
    <p:extLst>
      <p:ext uri="{BB962C8B-B14F-4D97-AF65-F5344CB8AC3E}">
        <p14:creationId xmlns:p14="http://schemas.microsoft.com/office/powerpoint/2010/main" val="49445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IBM is investing in cognitive for the supply chain with Watson Supply</a:t>
            </a:r>
            <a:r>
              <a:rPr lang="en-US" sz="1200" b="1" kern="1200" baseline="0" dirty="0">
                <a:solidFill>
                  <a:schemeClr val="tx1"/>
                </a:solidFill>
                <a:effectLst/>
                <a:latin typeface="+mn-lt"/>
                <a:ea typeface="+mn-ea"/>
                <a:cs typeface="+mn-cs"/>
              </a:rPr>
              <a:t> Chain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Cognitive systems can ingest all of this data and understand it. Cognitive systems can also serve up insights and recommendations based on this vast array of data in forms that are easy to understand and easy to interact with. And be always on, always advising and supporting the work you need to do when you need to do it.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D48E33-112B-46C1-AF0A-1F959EC6F6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163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24</a:t>
            </a:fld>
            <a:endParaRPr lang="en-US" dirty="0"/>
          </a:p>
        </p:txBody>
      </p:sp>
    </p:spTree>
    <p:extLst>
      <p:ext uri="{BB962C8B-B14F-4D97-AF65-F5344CB8AC3E}">
        <p14:creationId xmlns:p14="http://schemas.microsoft.com/office/powerpoint/2010/main" val="133102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Shared</a:t>
            </a:r>
            <a:r>
              <a:rPr lang="en-US" b="1" baseline="0" dirty="0"/>
              <a:t> ledger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Blockchain provides a shared, synchronized ledger that allows parties with overlapping business interests to forge business relationships with less friction.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accent1">
                  <a:lumMod val="50000"/>
                </a:schemeClr>
              </a:solidFill>
              <a:latin typeface="IBM Plex Sans" charset="0"/>
              <a:ea typeface="IBM Plex Sans" charset="0"/>
              <a:cs typeface="IBM Plex San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u="none" dirty="0">
                <a:solidFill>
                  <a:schemeClr val="accent1">
                    <a:lumMod val="50000"/>
                  </a:schemeClr>
                </a:solidFill>
                <a:latin typeface="IBM Plex Sans" charset="0"/>
                <a:ea typeface="IBM Plex Sans" charset="0"/>
                <a:cs typeface="IBM Plex Sans" charset="0"/>
              </a:rPr>
              <a:t>Customized</a:t>
            </a:r>
            <a:r>
              <a:rPr lang="en-US" sz="1200" b="1" u="none" baseline="0" dirty="0">
                <a:solidFill>
                  <a:schemeClr val="accent1">
                    <a:lumMod val="50000"/>
                  </a:schemeClr>
                </a:solidFill>
                <a:latin typeface="IBM Plex Sans" charset="0"/>
                <a:ea typeface="IBM Plex Sans" charset="0"/>
                <a:cs typeface="IBM Plex Sans" charset="0"/>
              </a:rPr>
              <a:t> solutions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With blockchain networks, each participant can create customized solutions using their own proprietary business logic while running on the same common ledger.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accent1">
                  <a:lumMod val="50000"/>
                </a:schemeClr>
              </a:solidFill>
              <a:latin typeface="IBM Plex Sans" charset="0"/>
              <a:ea typeface="IBM Plex Sans" charset="0"/>
              <a:cs typeface="IBM Plex San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dirty="0">
                <a:solidFill>
                  <a:schemeClr val="accent1">
                    <a:lumMod val="50000"/>
                  </a:schemeClr>
                </a:solidFill>
                <a:latin typeface="IBM Plex Sans" charset="0"/>
                <a:ea typeface="IBM Plex Sans" charset="0"/>
                <a:cs typeface="IBM Plex Sans" charset="0"/>
              </a:rPr>
              <a:t>Immutability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By design, no one party can modify, delete or append any record to the ledger without the consensus from others on the network.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dirty="0">
              <a:solidFill>
                <a:schemeClr val="accent1">
                  <a:lumMod val="50000"/>
                </a:schemeClr>
              </a:solidFill>
              <a:latin typeface="IBM Plex Sans" charset="0"/>
              <a:ea typeface="IBM Plex Sans" charset="0"/>
              <a:cs typeface="IBM Plex Sans" charset="0"/>
            </a:endParaRPr>
          </a:p>
          <a:p>
            <a:r>
              <a:rPr lang="en-US" b="1" dirty="0"/>
              <a:t>Micro-level</a:t>
            </a:r>
            <a:r>
              <a:rPr lang="en-US" b="1" baseline="0" dirty="0"/>
              <a:t> tracking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Blockchain with AI can enable micro-level tracking, so containers, pallets or overpacks can be partitioned without disrupting the administrative process or audit-trail. </a:t>
            </a:r>
          </a:p>
          <a:p>
            <a:endParaRPr lang="en-US" b="1" dirty="0"/>
          </a:p>
          <a:p>
            <a:r>
              <a:rPr lang="en-US" b="1" dirty="0"/>
              <a:t>Provenance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Blockchain can provide evidence of provenance, reducing product tampering and counterfeiting.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accent1">
                  <a:lumMod val="50000"/>
                </a:schemeClr>
              </a:solidFill>
              <a:latin typeface="IBM Plex Sans" charset="0"/>
              <a:ea typeface="IBM Plex Sans" charset="0"/>
              <a:cs typeface="IBM Plex San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dirty="0">
                <a:solidFill>
                  <a:schemeClr val="accent1">
                    <a:lumMod val="50000"/>
                  </a:schemeClr>
                </a:solidFill>
                <a:latin typeface="IBM Plex Sans" charset="0"/>
                <a:ea typeface="IBM Plex Sans" charset="0"/>
                <a:cs typeface="IBM Plex Sans" charset="0"/>
              </a:rPr>
              <a:t>Contracts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1">
                    <a:lumMod val="50000"/>
                  </a:schemeClr>
                </a:solidFill>
                <a:latin typeface="IBM Plex Sans" charset="0"/>
                <a:ea typeface="IBM Plex Sans" charset="0"/>
                <a:cs typeface="IBM Plex Sans" charset="0"/>
              </a:rPr>
              <a:t>Blockchain systems are useful in developing an immutable trail that supports contracts and other legal documents.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0" dirty="0">
              <a:solidFill>
                <a:schemeClr val="accent1">
                  <a:lumMod val="50000"/>
                </a:schemeClr>
              </a:solidFill>
              <a:latin typeface="IBM Plex Sans" charset="0"/>
              <a:ea typeface="IBM Plex Sans" charset="0"/>
              <a:cs typeface="IBM Plex Sans" charset="0"/>
            </a:endParaRPr>
          </a:p>
          <a:p>
            <a:endParaRPr lang="en-US" b="1"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25</a:t>
            </a:fld>
            <a:endParaRPr lang="en-US" dirty="0"/>
          </a:p>
        </p:txBody>
      </p:sp>
    </p:spTree>
    <p:extLst>
      <p:ext uri="{BB962C8B-B14F-4D97-AF65-F5344CB8AC3E}">
        <p14:creationId xmlns:p14="http://schemas.microsoft.com/office/powerpoint/2010/main" val="5212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Arial" charset="0"/>
              </a:rPr>
              <a:t>With IBM Watson Supply Chain </a:t>
            </a:r>
            <a:r>
              <a:rPr lang="en-US" sz="1200" b="1" i="1" kern="1200" dirty="0">
                <a:solidFill>
                  <a:schemeClr val="tx1"/>
                </a:solidFill>
                <a:effectLst/>
                <a:latin typeface="Arial" charset="0"/>
                <a:ea typeface="+mn-ea"/>
                <a:cs typeface="Arial" charset="0"/>
              </a:rPr>
              <a:t>you can</a:t>
            </a:r>
            <a:r>
              <a:rPr lang="en-US" sz="1200" b="1" kern="1200" dirty="0">
                <a:solidFill>
                  <a:schemeClr val="tx1"/>
                </a:solidFill>
                <a:effectLst/>
                <a:latin typeface="Arial" charset="0"/>
                <a:ea typeface="+mn-ea"/>
                <a:cs typeface="Arial" charset="0"/>
              </a:rPr>
              <a:t> go… </a:t>
            </a:r>
          </a:p>
          <a:p>
            <a:r>
              <a:rPr lang="en-US" sz="1200" kern="1200" dirty="0">
                <a:solidFill>
                  <a:schemeClr val="tx1"/>
                </a:solidFill>
                <a:effectLst/>
                <a:latin typeface="Arial" charset="0"/>
                <a:ea typeface="+mn-ea"/>
                <a:cs typeface="Arial" charset="0"/>
              </a:rPr>
              <a:t>From merely an operator of key supply chain processes …</a:t>
            </a:r>
            <a:r>
              <a:rPr lang="en-US" sz="1200" kern="1200" baseline="0" dirty="0">
                <a:solidFill>
                  <a:schemeClr val="tx1"/>
                </a:solidFill>
                <a:effectLst/>
                <a:latin typeface="Arial" charset="0"/>
                <a:ea typeface="+mn-ea"/>
                <a:cs typeface="Arial" charset="0"/>
              </a:rPr>
              <a:t> </a:t>
            </a:r>
            <a:r>
              <a:rPr lang="en-US" sz="1200" kern="1200" dirty="0">
                <a:solidFill>
                  <a:schemeClr val="tx1"/>
                </a:solidFill>
                <a:effectLst/>
                <a:latin typeface="Arial" charset="0"/>
                <a:ea typeface="+mn-ea"/>
                <a:cs typeface="Arial" charset="0"/>
              </a:rPr>
              <a:t>To a trusted, experienced and intelligent advisor with predictive insights for supply chain success</a:t>
            </a:r>
          </a:p>
          <a:p>
            <a:r>
              <a:rPr lang="en-US" sz="1200" dirty="0">
                <a:solidFill>
                  <a:schemeClr val="bg1"/>
                </a:solidFill>
                <a:latin typeface="HelvNeue for IBM" panose="020B0604020202020204" pitchFamily="34" charset="0"/>
                <a:cs typeface="Arial" panose="020B0604020202020204" pitchFamily="34" charset="0"/>
              </a:rPr>
              <a:t>From </a:t>
            </a:r>
            <a:r>
              <a:rPr lang="en-US" sz="1200" dirty="0">
                <a:solidFill>
                  <a:schemeClr val="bg1"/>
                </a:solidFill>
                <a:latin typeface="HelvNeue for IBM" panose="020B0604020202020204" pitchFamily="34" charset="0"/>
              </a:rPr>
              <a:t>time spent on trying to track down what happened </a:t>
            </a:r>
            <a:r>
              <a:rPr lang="mr-IN" sz="1200" dirty="0">
                <a:solidFill>
                  <a:schemeClr val="bg1"/>
                </a:solidFill>
                <a:latin typeface="HelvNeue for IBM" panose="020B0604020202020204" pitchFamily="34" charset="0"/>
              </a:rPr>
              <a:t>…</a:t>
            </a:r>
            <a:r>
              <a:rPr lang="en-US" sz="1200" baseline="0" dirty="0">
                <a:solidFill>
                  <a:schemeClr val="bg1"/>
                </a:solidFill>
                <a:latin typeface="HelvNeue for IBM" panose="020B0604020202020204" pitchFamily="34" charset="0"/>
                <a:cs typeface="Arial" panose="020B0604020202020204" pitchFamily="34" charset="0"/>
              </a:rPr>
              <a:t> </a:t>
            </a:r>
            <a:r>
              <a:rPr lang="en-US" sz="1200" dirty="0">
                <a:solidFill>
                  <a:schemeClr val="bg1"/>
                </a:solidFill>
                <a:latin typeface="HelvNeue for IBM" panose="020B0604020202020204" pitchFamily="34" charset="0"/>
                <a:cs typeface="Arial" panose="020B0604020202020204" pitchFamily="34" charset="0"/>
              </a:rPr>
              <a:t>To </a:t>
            </a:r>
            <a:r>
              <a:rPr lang="en-US" sz="1200" dirty="0">
                <a:solidFill>
                  <a:schemeClr val="bg1"/>
                </a:solidFill>
                <a:latin typeface="HelvNeue for IBM" panose="020B0604020202020204" pitchFamily="34" charset="0"/>
              </a:rPr>
              <a:t>proactively managing and governing operations while mitigating disruptions and risks</a:t>
            </a:r>
            <a:endParaRPr lang="en-US" sz="1200" dirty="0">
              <a:solidFill>
                <a:schemeClr val="bg1"/>
              </a:solidFill>
              <a:latin typeface="HelvNeue for IBM" panose="020B0604020202020204" pitchFamily="34" charset="0"/>
              <a:cs typeface="Arial" panose="020B0604020202020204" pitchFamily="34" charset="0"/>
            </a:endParaRPr>
          </a:p>
          <a:p>
            <a:r>
              <a:rPr lang="en-US" sz="1200" dirty="0">
                <a:solidFill>
                  <a:schemeClr val="bg1"/>
                </a:solidFill>
                <a:latin typeface="HelvNeue for IBM" panose="020B0604020202020204" pitchFamily="34" charset="0"/>
                <a:cs typeface="Arial" panose="020B0604020202020204" pitchFamily="34" charset="0"/>
              </a:rPr>
              <a:t>From </a:t>
            </a:r>
            <a:r>
              <a:rPr lang="en-US" sz="1200" dirty="0">
                <a:solidFill>
                  <a:schemeClr val="bg1"/>
                </a:solidFill>
                <a:latin typeface="HelvNeue for IBM" panose="020B0604020202020204" pitchFamily="34" charset="0"/>
              </a:rPr>
              <a:t>struggling to quickly resolve exceptions … </a:t>
            </a:r>
            <a:r>
              <a:rPr lang="en-US" sz="1200" dirty="0">
                <a:solidFill>
                  <a:schemeClr val="bg1"/>
                </a:solidFill>
                <a:latin typeface="HelvNeue for IBM" panose="020B0604020202020204" pitchFamily="34" charset="0"/>
                <a:cs typeface="Arial" panose="020B0604020202020204" pitchFamily="34" charset="0"/>
              </a:rPr>
              <a:t>To </a:t>
            </a:r>
            <a:r>
              <a:rPr lang="en-US" sz="1200" dirty="0">
                <a:solidFill>
                  <a:schemeClr val="bg1"/>
                </a:solidFill>
                <a:latin typeface="HelvNeue for IBM" panose="020B0604020202020204" pitchFamily="34" charset="0"/>
              </a:rPr>
              <a:t>innovation and value creation with insights into suppliers, partners, trends and more</a:t>
            </a:r>
            <a:endParaRPr lang="en-US" sz="1200" dirty="0">
              <a:solidFill>
                <a:schemeClr val="bg1"/>
              </a:solidFill>
              <a:latin typeface="HelvNeue for IBM" panose="020B0604020202020204" pitchFamily="34" charset="0"/>
              <a:cs typeface="Arial" panose="020B0604020202020204" pitchFamily="34" charset="0"/>
            </a:endParaRPr>
          </a:p>
          <a:p>
            <a:endParaRPr lang="en-US" sz="1200" kern="1200" dirty="0">
              <a:solidFill>
                <a:schemeClr val="tx1"/>
              </a:solidFill>
              <a:effectLst/>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26</a:t>
            </a:fld>
            <a:endParaRPr lang="en-US" dirty="0"/>
          </a:p>
        </p:txBody>
      </p:sp>
    </p:spTree>
    <p:extLst>
      <p:ext uri="{BB962C8B-B14F-4D97-AF65-F5344CB8AC3E}">
        <p14:creationId xmlns:p14="http://schemas.microsoft.com/office/powerpoint/2010/main" val="132966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27</a:t>
            </a:fld>
            <a:endParaRPr lang="en-US" dirty="0"/>
          </a:p>
        </p:txBody>
      </p:sp>
    </p:spTree>
    <p:extLst>
      <p:ext uri="{BB962C8B-B14F-4D97-AF65-F5344CB8AC3E}">
        <p14:creationId xmlns:p14="http://schemas.microsoft.com/office/powerpoint/2010/main" val="412295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IBM is investing in cognitive for the supply chain with Watson Supply</a:t>
            </a:r>
            <a:r>
              <a:rPr lang="en-US" sz="1200" b="1" kern="1200" baseline="0" dirty="0">
                <a:solidFill>
                  <a:schemeClr val="tx1"/>
                </a:solidFill>
                <a:effectLst/>
                <a:latin typeface="+mn-lt"/>
                <a:ea typeface="+mn-ea"/>
                <a:cs typeface="+mn-cs"/>
              </a:rPr>
              <a:t> Chain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Cognitive systems can ingest all of this data and understand it. Cognitive systems can also serve up insights and recommendations based on this vast array of data in forms that are easy to understand and easy to interact with. And be always on, always advising and supporting the work you need to do when you need to do it.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D48E33-112B-46C1-AF0A-1F959EC6F6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968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Understand</a:t>
            </a:r>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How would your supply chain operations change if you had a cognitive</a:t>
            </a:r>
            <a:r>
              <a:rPr lang="en-US" sz="900" b="1" kern="1200" baseline="0" dirty="0">
                <a:solidFill>
                  <a:schemeClr val="tx1"/>
                </a:solidFill>
                <a:effectLst/>
                <a:latin typeface="+mn-lt"/>
                <a:ea typeface="+mn-ea"/>
                <a:cs typeface="+mn-cs"/>
              </a:rPr>
              <a:t> advisor … giving you </a:t>
            </a:r>
            <a:endParaRPr lang="en-US" sz="900" b="1" kern="1200" dirty="0">
              <a:solidFill>
                <a:schemeClr val="tx1"/>
              </a:solidFill>
              <a:effectLst/>
              <a:latin typeface="+mn-lt"/>
              <a:ea typeface="+mn-ea"/>
              <a:cs typeface="+mn-cs"/>
            </a:endParaRP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insights into your suppliers, spend categories, risk factors and more – by accessing and evaluating both structured and unstructured data from countless internal and external sources?  </a:t>
            </a:r>
          </a:p>
          <a:p>
            <a:endParaRPr lang="en-US" sz="900" kern="1200" dirty="0">
              <a:solidFill>
                <a:schemeClr val="tx1"/>
              </a:solidFill>
              <a:effectLst/>
              <a:latin typeface="+mn-lt"/>
              <a:ea typeface="+mn-ea"/>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650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u="sng" kern="1200" dirty="0">
                <a:solidFill>
                  <a:schemeClr val="tx1"/>
                </a:solidFill>
                <a:effectLst/>
                <a:latin typeface="+mn-lt"/>
                <a:ea typeface="+mn-ea"/>
                <a:cs typeface="+mn-cs"/>
              </a:rPr>
              <a:t>Concept</a:t>
            </a:r>
            <a:r>
              <a:rPr lang="en-US" sz="900" b="1" u="sng" kern="1200" baseline="0" dirty="0">
                <a:solidFill>
                  <a:schemeClr val="tx1"/>
                </a:solidFill>
                <a:effectLst/>
                <a:latin typeface="+mn-lt"/>
                <a:ea typeface="+mn-ea"/>
                <a:cs typeface="+mn-cs"/>
              </a:rPr>
              <a:t> dashboard e</a:t>
            </a:r>
            <a:r>
              <a:rPr lang="en-US" sz="900" b="1" u="sng" kern="1200" dirty="0">
                <a:solidFill>
                  <a:schemeClr val="tx1"/>
                </a:solidFill>
                <a:effectLst/>
                <a:latin typeface="+mn-lt"/>
                <a:ea typeface="+mn-ea"/>
                <a:cs typeface="+mn-cs"/>
              </a:rPr>
              <a:t>xample</a:t>
            </a:r>
            <a:r>
              <a:rPr lang="en-US" sz="900" b="1" kern="1200" dirty="0">
                <a:solidFill>
                  <a:schemeClr val="tx1"/>
                </a:solidFill>
                <a:effectLst/>
                <a:latin typeface="+mn-lt"/>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effectLst/>
                <a:latin typeface="+mn-lt"/>
                <a:ea typeface="+mn-ea"/>
                <a:cs typeface="+mn-cs"/>
              </a:rPr>
              <a:t>Watson</a:t>
            </a:r>
            <a:r>
              <a:rPr lang="en-US" sz="900" b="0" kern="1200" baseline="0" dirty="0">
                <a:solidFill>
                  <a:schemeClr val="tx1"/>
                </a:solidFill>
                <a:effectLst/>
                <a:latin typeface="+mn-lt"/>
                <a:ea typeface="+mn-ea"/>
                <a:cs typeface="+mn-cs"/>
              </a:rPr>
              <a:t> Supply Chain Insights will provide</a:t>
            </a:r>
            <a:r>
              <a:rPr lang="en-US" sz="900" b="0" kern="1200" dirty="0">
                <a:solidFill>
                  <a:schemeClr val="tx1"/>
                </a:solidFill>
                <a:effectLst/>
                <a:latin typeface="+mn-lt"/>
                <a:ea typeface="+mn-ea"/>
                <a:cs typeface="+mn-cs"/>
              </a:rPr>
              <a:t> a singled trusted source of information, aggregated key process indicators (KPIs), mobile alerts, analytics and social collaboration tools to solve business challenges.  This includes tracking every component part that needs to be available to keep the production line running. It monitors forecasts and bill of material changes, it pays special attention to critical parts and keeps an eye on all parts, and constantly reviews supply commits and inventory positions to ensure that right goods are in the right places at the right times while mitigating risk and optimizing delivery methods.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64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dirty="0"/>
          </a:p>
        </p:txBody>
      </p:sp>
    </p:spTree>
    <p:extLst>
      <p:ext uri="{BB962C8B-B14F-4D97-AF65-F5344CB8AC3E}">
        <p14:creationId xmlns:p14="http://schemas.microsoft.com/office/powerpoint/2010/main" val="1827762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Reason</a:t>
            </a:r>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How would your supply chain operations change if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mn-lt"/>
              <a:ea typeface="+mn-ea"/>
              <a:cs typeface="+mn-cs"/>
            </a:endParaRPr>
          </a:p>
          <a:p>
            <a:pPr defTabSz="571500"/>
            <a:r>
              <a:rPr lang="en-US" sz="900" dirty="0">
                <a:solidFill>
                  <a:schemeClr val="bg1"/>
                </a:solidFill>
                <a:latin typeface="HelvNeue for IBM" panose="020B0604020202020204" pitchFamily="34" charset="0"/>
              </a:rPr>
              <a:t>your trading partner network automatically recognized document types and mapped them to supply chain flows </a:t>
            </a:r>
            <a:r>
              <a:rPr lang="mr-IN" sz="900" dirty="0">
                <a:solidFill>
                  <a:schemeClr val="bg1"/>
                </a:solidFill>
                <a:latin typeface="HelvNeue for IBM" panose="020B0604020202020204" pitchFamily="34" charset="0"/>
              </a:rPr>
              <a:t>–</a:t>
            </a:r>
            <a:r>
              <a:rPr lang="en-US" sz="900" dirty="0">
                <a:solidFill>
                  <a:schemeClr val="bg1"/>
                </a:solidFill>
                <a:latin typeface="HelvNeue for IBM" panose="020B0604020202020204" pitchFamily="34" charset="0"/>
              </a:rPr>
              <a:t> allowing you to track and be notified before you missed a Service Level Agreement?</a:t>
            </a:r>
            <a:endParaRPr lang="en-US" sz="900" kern="0" dirty="0">
              <a:solidFill>
                <a:schemeClr val="bg1"/>
              </a:solidFill>
              <a:latin typeface="HelvNeue for IBM"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269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Arial" charset="0"/>
                <a:ea typeface="+mn-ea"/>
                <a:cs typeface="Arial" charset="0"/>
              </a:rPr>
              <a:t>Concept Dashboard</a:t>
            </a:r>
            <a:r>
              <a:rPr lang="en-US" sz="1200" b="1" u="sng" kern="1200" baseline="0" dirty="0">
                <a:solidFill>
                  <a:schemeClr val="tx1"/>
                </a:solidFill>
                <a:effectLst/>
                <a:latin typeface="Arial" charset="0"/>
                <a:ea typeface="+mn-ea"/>
                <a:cs typeface="Arial" charset="0"/>
              </a:rPr>
              <a:t> </a:t>
            </a:r>
            <a:r>
              <a:rPr lang="en-US" sz="1200" b="1" u="sng" kern="1200" dirty="0">
                <a:solidFill>
                  <a:schemeClr val="tx1"/>
                </a:solidFill>
                <a:effectLst/>
                <a:latin typeface="Arial" charset="0"/>
                <a:ea typeface="+mn-ea"/>
                <a:cs typeface="Arial" charset="0"/>
              </a:rPr>
              <a:t>Example</a:t>
            </a:r>
            <a:r>
              <a:rPr lang="en-US" sz="1200" b="1" kern="1200" dirty="0">
                <a:solidFill>
                  <a:schemeClr val="tx1"/>
                </a:solidFill>
                <a:effectLst/>
                <a:latin typeface="Arial" charset="0"/>
                <a:ea typeface="+mn-ea"/>
                <a:cs typeface="Arial" charset="0"/>
              </a:rPr>
              <a:t>: </a:t>
            </a:r>
          </a:p>
          <a:p>
            <a:endParaRPr lang="en-US" sz="1200" b="1"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IBM Supply Chain Business Network – will correlate the transactional</a:t>
            </a:r>
            <a:r>
              <a:rPr lang="en-US" sz="1200" b="0" kern="1200" baseline="0" dirty="0">
                <a:solidFill>
                  <a:schemeClr val="tx1"/>
                </a:solidFill>
                <a:effectLst/>
                <a:latin typeface="Arial" charset="0"/>
                <a:ea typeface="+mn-ea"/>
                <a:cs typeface="Arial" charset="0"/>
              </a:rPr>
              <a:t> documents that flow between you and your trading partners and highlight where there are problems that could impact delivery. It can offer you a </a:t>
            </a:r>
            <a:r>
              <a:rPr lang="en-US" sz="1200" b="0" kern="1200" dirty="0">
                <a:solidFill>
                  <a:schemeClr val="tx1"/>
                </a:solidFill>
                <a:effectLst/>
                <a:latin typeface="Arial" charset="0"/>
                <a:ea typeface="+mn-ea"/>
                <a:cs typeface="Arial" charset="0"/>
              </a:rPr>
              <a:t>360 degree understanding of your trading partner network, its performance and relationship to KPIs, with recommendations and alerts to optimize supply chain processes using real-time data from the entire chain of a transaction, prioritize projects based on actual supplier/partner performance, monitor and analyze service level agreements with trading partners.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484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910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Arial" charset="0"/>
                <a:ea typeface="+mn-ea"/>
                <a:cs typeface="Arial" charset="0"/>
              </a:rPr>
              <a:t>Concept Dashboard Example</a:t>
            </a:r>
            <a:r>
              <a:rPr lang="en-US" sz="1200" b="0" kern="1200" dirty="0">
                <a:solidFill>
                  <a:schemeClr val="tx1"/>
                </a:solidFill>
                <a:effectLst/>
                <a:latin typeface="Arial" charset="0"/>
                <a:ea typeface="+mn-ea"/>
                <a:cs typeface="Arial" charset="0"/>
              </a:rPr>
              <a:t>:  </a:t>
            </a:r>
          </a:p>
          <a:p>
            <a:endParaRPr lang="en-US" sz="1200" b="0"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IBM Supply Risk insights helps monitor and assess risk information more broadly, quickly and proactively using both internal and external sources of information.  </a:t>
            </a:r>
          </a:p>
          <a:p>
            <a:r>
              <a:rPr lang="en-US" sz="1200" b="0" kern="1200" dirty="0">
                <a:solidFill>
                  <a:schemeClr val="tx1"/>
                </a:solidFill>
                <a:effectLst/>
                <a:latin typeface="Arial" charset="0"/>
                <a:ea typeface="+mn-ea"/>
                <a:cs typeface="Arial" charset="0"/>
              </a:rPr>
              <a:t>… you can instantly access and analyze structured and unstructured content from across data sources and the Internet.   The solution prioritizes news, social media feeds and information on relevant suppliers, categories and geographies – and then presents data, analytics and cognitive insights in a single view.  The solution gives you the information you’re looking for while uncovering trends, patterns and relationships beyond the capacity of humans or other systems. </a:t>
            </a:r>
          </a:p>
          <a:p>
            <a:r>
              <a:rPr lang="en-US" sz="1200" b="0" kern="1200" dirty="0">
                <a:solidFill>
                  <a:schemeClr val="tx1"/>
                </a:solidFill>
                <a:effectLst/>
                <a:latin typeface="Arial" charset="0"/>
                <a:ea typeface="+mn-ea"/>
                <a:cs typeface="Arial" charset="0"/>
              </a:rPr>
              <a:t>… you can quantify and model that risk in a</a:t>
            </a:r>
            <a:r>
              <a:rPr lang="en-US" sz="1200" b="0" kern="1200" baseline="0" dirty="0">
                <a:solidFill>
                  <a:schemeClr val="tx1"/>
                </a:solidFill>
                <a:effectLst/>
                <a:latin typeface="Arial" charset="0"/>
                <a:ea typeface="+mn-ea"/>
                <a:cs typeface="Arial" charset="0"/>
              </a:rPr>
              <a:t> way that lets you prioritize and take action.</a:t>
            </a:r>
            <a:endParaRPr lang="en-US" sz="1200" b="0" kern="1200" dirty="0">
              <a:solidFill>
                <a:schemeClr val="tx1"/>
              </a:solidFill>
              <a:effectLst/>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142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Arial" charset="0"/>
              </a:rPr>
              <a:t>Interact:  </a:t>
            </a:r>
          </a:p>
          <a:p>
            <a:endParaRPr lang="en-US" sz="1200" b="1"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How would your supply chain change if… </a:t>
            </a:r>
          </a:p>
          <a:p>
            <a:r>
              <a:rPr lang="en-US" sz="1200" b="0" kern="1200" dirty="0">
                <a:solidFill>
                  <a:schemeClr val="tx1"/>
                </a:solidFill>
                <a:effectLst/>
                <a:latin typeface="Arial" charset="0"/>
                <a:ea typeface="+mn-ea"/>
                <a:cs typeface="Arial" charset="0"/>
              </a:rPr>
              <a:t>you had a way to discuss options and solve problems with those inside and outside your company, in real-time, as they arose? Or better</a:t>
            </a:r>
            <a:r>
              <a:rPr lang="en-US" sz="1200" b="0" kern="1200" baseline="0" dirty="0">
                <a:solidFill>
                  <a:schemeClr val="tx1"/>
                </a:solidFill>
                <a:effectLst/>
                <a:latin typeface="Arial" charset="0"/>
                <a:ea typeface="+mn-ea"/>
                <a:cs typeface="Arial" charset="0"/>
              </a:rPr>
              <a:t> to anticipate and correct them before they are a disruption</a:t>
            </a:r>
            <a:r>
              <a:rPr lang="en-US" sz="1200" b="1" kern="1200" baseline="0" dirty="0">
                <a:solidFill>
                  <a:schemeClr val="tx1"/>
                </a:solidFill>
                <a:effectLst/>
                <a:latin typeface="Arial" charset="0"/>
                <a:ea typeface="+mn-ea"/>
                <a:cs typeface="Arial" charset="0"/>
              </a:rPr>
              <a:t>. And those conversations were documented and absorbed into the system in real time to help solve future problems</a:t>
            </a:r>
            <a:endParaRPr lang="en-US" sz="1200" b="1" kern="1200" dirty="0">
              <a:solidFill>
                <a:schemeClr val="tx1"/>
              </a:solidFill>
              <a:effectLst/>
              <a:latin typeface="Arial" charset="0"/>
              <a:ea typeface="+mn-ea"/>
              <a:cs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431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kern="1200" dirty="0">
                <a:solidFill>
                  <a:schemeClr val="tx1"/>
                </a:solidFill>
                <a:effectLst/>
                <a:latin typeface="Arial" charset="0"/>
                <a:ea typeface="+mn-ea"/>
                <a:cs typeface="Arial" charset="0"/>
              </a:rPr>
              <a:t>The</a:t>
            </a:r>
            <a:r>
              <a:rPr lang="en-US" sz="1200" b="0" kern="1200" baseline="0" dirty="0">
                <a:solidFill>
                  <a:schemeClr val="tx1"/>
                </a:solidFill>
                <a:effectLst/>
                <a:latin typeface="Arial" charset="0"/>
                <a:ea typeface="+mn-ea"/>
                <a:cs typeface="Arial" charset="0"/>
              </a:rPr>
              <a:t> </a:t>
            </a:r>
            <a:r>
              <a:rPr lang="en-US" sz="1200" b="0" u="sng" kern="1200" baseline="0" dirty="0">
                <a:solidFill>
                  <a:schemeClr val="tx1"/>
                </a:solidFill>
                <a:effectLst/>
                <a:latin typeface="Arial" charset="0"/>
                <a:ea typeface="+mn-ea"/>
                <a:cs typeface="Arial" charset="0"/>
              </a:rPr>
              <a:t>Cognitive </a:t>
            </a:r>
            <a:r>
              <a:rPr lang="en-US" sz="1200" b="0" u="sng" kern="1200" dirty="0">
                <a:solidFill>
                  <a:schemeClr val="tx1"/>
                </a:solidFill>
                <a:effectLst/>
                <a:latin typeface="Arial" charset="0"/>
                <a:ea typeface="+mn-ea"/>
                <a:cs typeface="Arial" charset="0"/>
              </a:rPr>
              <a:t>Resolution Rooms </a:t>
            </a:r>
            <a:r>
              <a:rPr lang="en-US" sz="1200" b="0" kern="1200" dirty="0">
                <a:solidFill>
                  <a:schemeClr val="tx1"/>
                </a:solidFill>
                <a:effectLst/>
                <a:latin typeface="Arial" charset="0"/>
                <a:ea typeface="+mn-ea"/>
                <a:cs typeface="Arial" charset="0"/>
              </a:rPr>
              <a:t>are a venue for colleagues to asynchronously or synchronously solve problems utilizing social tools like group chat, SMS text, and phone to text transcription. It has features like problem description and classification, and tracking of the problem through its lifecycle stages and archiving of the problem when it is closed. It acts as an enterprise knowledge management tool.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2D4D4C-DDE1-494E-B7E0-F791EA5FB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321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charset="0"/>
                <a:ea typeface="+mn-ea"/>
                <a:cs typeface="Arial" charset="0"/>
              </a:rPr>
              <a:t>SAP Digital Transformation Framework methodology</a:t>
            </a:r>
            <a:r>
              <a:rPr lang="en-US" sz="1200" b="0" kern="1200" baseline="0" dirty="0">
                <a:solidFill>
                  <a:schemeClr val="tx1"/>
                </a:solidFill>
                <a:effectLst/>
                <a:latin typeface="Arial" charset="0"/>
                <a:ea typeface="+mn-ea"/>
                <a:cs typeface="Arial" charset="0"/>
              </a:rPr>
              <a:t> </a:t>
            </a:r>
            <a:r>
              <a:rPr lang="en-US" sz="1200" b="0" kern="1200" dirty="0">
                <a:solidFill>
                  <a:schemeClr val="tx1"/>
                </a:solidFill>
                <a:effectLst/>
                <a:latin typeface="Arial" charset="0"/>
                <a:ea typeface="+mn-ea"/>
                <a:cs typeface="Arial" charset="0"/>
              </a:rPr>
              <a:t>helps customers create an end-to-end digital enterprise architecture that: </a:t>
            </a:r>
            <a:endParaRPr lang="en-US" dirty="0"/>
          </a:p>
          <a:p>
            <a:endParaRPr lang="en-US" sz="1200" b="0" kern="1200" dirty="0">
              <a:solidFill>
                <a:schemeClr val="tx1"/>
              </a:solidFill>
              <a:effectLst/>
              <a:latin typeface="Arial" charset="0"/>
              <a:ea typeface="+mn-ea"/>
              <a:cs typeface="Arial" charset="0"/>
            </a:endParaRPr>
          </a:p>
          <a:p>
            <a:pPr marL="171450" indent="-171450">
              <a:buFont typeface="Arial" charset="0"/>
              <a:buChar char="•"/>
            </a:pPr>
            <a:r>
              <a:rPr lang="en-US" sz="1200" b="0" kern="1200" dirty="0">
                <a:solidFill>
                  <a:schemeClr val="tx1"/>
                </a:solidFill>
                <a:effectLst/>
                <a:latin typeface="Arial" charset="0"/>
                <a:ea typeface="+mn-ea"/>
                <a:cs typeface="Arial" charset="0"/>
              </a:rPr>
              <a:t>Allows core transactions and analytics to run</a:t>
            </a:r>
            <a:r>
              <a:rPr lang="en-US" sz="1200" b="0" kern="1200" baseline="0" dirty="0">
                <a:solidFill>
                  <a:schemeClr val="tx1"/>
                </a:solidFill>
                <a:effectLst/>
                <a:latin typeface="Arial" charset="0"/>
                <a:ea typeface="+mn-ea"/>
                <a:cs typeface="Arial" charset="0"/>
              </a:rPr>
              <a:t> </a:t>
            </a:r>
            <a:r>
              <a:rPr lang="en-US" sz="1200" b="0" kern="1200" dirty="0">
                <a:solidFill>
                  <a:schemeClr val="tx1"/>
                </a:solidFill>
                <a:effectLst/>
                <a:latin typeface="Arial" charset="0"/>
                <a:ea typeface="+mn-ea"/>
                <a:cs typeface="Arial" charset="0"/>
              </a:rPr>
              <a:t>consistently and uninterrupted </a:t>
            </a:r>
          </a:p>
          <a:p>
            <a:pPr marL="171450" indent="-171450">
              <a:buFont typeface="Arial" charset="0"/>
              <a:buChar char="•"/>
            </a:pPr>
            <a:r>
              <a:rPr lang="en-US" sz="1200" b="0" kern="1200" dirty="0">
                <a:solidFill>
                  <a:schemeClr val="tx1"/>
                </a:solidFill>
                <a:effectLst/>
                <a:latin typeface="Arial" charset="0"/>
                <a:ea typeface="+mn-ea"/>
                <a:cs typeface="Arial" charset="0"/>
              </a:rPr>
              <a:t>Connects seamlessly with solutions that support workforce engagement, supplier collaboration, the customer experience, and assets within the company and supply chain</a:t>
            </a:r>
          </a:p>
          <a:p>
            <a:pPr marL="171450" indent="-171450">
              <a:buFont typeface="Arial" charset="0"/>
              <a:buChar char="•"/>
            </a:pPr>
            <a:endParaRPr lang="en-US" sz="1200" b="0"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The combination of IBM cognitive computing and SAP technology provides high-tech companies with a huge opportunity to reimagine how their business operates and develop an agile organization and IT environment that can adapt to changing business conditions. Here are just some of the applications that are available.</a:t>
            </a:r>
          </a:p>
          <a:p>
            <a:endParaRPr lang="en-US" sz="1200" b="0" kern="1200" dirty="0">
              <a:solidFill>
                <a:schemeClr val="tx1"/>
              </a:solidFill>
              <a:effectLst/>
              <a:latin typeface="Arial" charset="0"/>
              <a:ea typeface="+mn-ea"/>
              <a:cs typeface="Arial" charset="0"/>
            </a:endParaRPr>
          </a:p>
          <a:p>
            <a:pPr marL="171450" indent="-171450">
              <a:buFont typeface="Arial" charset="0"/>
              <a:buChar char="•"/>
            </a:pPr>
            <a:r>
              <a:rPr lang="en-US" sz="1200" b="1" kern="1200" dirty="0">
                <a:solidFill>
                  <a:schemeClr val="tx1"/>
                </a:solidFill>
                <a:effectLst/>
                <a:latin typeface="Arial" charset="0"/>
                <a:ea typeface="+mn-ea"/>
                <a:cs typeface="Arial" charset="0"/>
              </a:rPr>
              <a:t>Visual Inspection for SAP Software </a:t>
            </a:r>
            <a:r>
              <a:rPr lang="en-US" sz="1200" b="0" kern="1200" dirty="0">
                <a:solidFill>
                  <a:schemeClr val="tx1"/>
                </a:solidFill>
                <a:effectLst/>
                <a:latin typeface="Arial" charset="0"/>
                <a:ea typeface="+mn-ea"/>
                <a:cs typeface="Arial" charset="0"/>
              </a:rPr>
              <a:t>-</a:t>
            </a:r>
            <a:r>
              <a:rPr lang="en-US" sz="1200" b="0" kern="1200" baseline="0" dirty="0">
                <a:solidFill>
                  <a:schemeClr val="tx1"/>
                </a:solidFill>
                <a:effectLst/>
                <a:latin typeface="Arial" charset="0"/>
                <a:ea typeface="+mn-ea"/>
                <a:cs typeface="Arial" charset="0"/>
              </a:rPr>
              <a:t> h</a:t>
            </a:r>
            <a:r>
              <a:rPr lang="en-US" sz="1200" b="0" kern="1200" dirty="0">
                <a:solidFill>
                  <a:schemeClr val="tx1"/>
                </a:solidFill>
                <a:effectLst/>
                <a:latin typeface="Arial" charset="0"/>
                <a:ea typeface="+mn-ea"/>
                <a:cs typeface="Arial" charset="0"/>
              </a:rPr>
              <a:t>arness cognitive capabilities to identify defects in parts, components, and products by matching patterns to images of defects that were previously analyzed and classified. The solution interfaces with back-end SAP software to handle the quality issues and initiate maintenance work orders. </a:t>
            </a:r>
          </a:p>
          <a:p>
            <a:pPr marL="171450" indent="-171450">
              <a:buFont typeface="Arial" charset="0"/>
              <a:buChar char="•"/>
            </a:pPr>
            <a:endParaRPr lang="en-US" sz="1200" b="0" kern="1200" dirty="0">
              <a:solidFill>
                <a:schemeClr val="tx1"/>
              </a:solidFill>
              <a:effectLst/>
              <a:latin typeface="Arial" charset="0"/>
              <a:ea typeface="+mn-ea"/>
              <a:cs typeface="Arial" charset="0"/>
            </a:endParaRPr>
          </a:p>
          <a:p>
            <a:pPr marL="171450" indent="-171450">
              <a:buFont typeface="Arial" charset="0"/>
              <a:buChar char="•"/>
            </a:pPr>
            <a:r>
              <a:rPr lang="en-US" sz="1200" b="1" kern="1200" dirty="0">
                <a:solidFill>
                  <a:schemeClr val="tx1"/>
                </a:solidFill>
                <a:effectLst/>
                <a:latin typeface="Arial" charset="0"/>
                <a:ea typeface="+mn-ea"/>
                <a:cs typeface="Arial" charset="0"/>
              </a:rPr>
              <a:t>Distributed Manufacturing </a:t>
            </a:r>
            <a:r>
              <a:rPr lang="en-US" sz="1200" b="0" kern="1200" dirty="0">
                <a:solidFill>
                  <a:schemeClr val="tx1"/>
                </a:solidFill>
                <a:effectLst/>
                <a:latin typeface="Arial" charset="0"/>
                <a:ea typeface="+mn-ea"/>
                <a:cs typeface="Arial" charset="0"/>
              </a:rPr>
              <a:t>- capitalize on direct manufacturing to meet changing customer demands, streamline supply chains, and speed time to market. The SAP Distributed Manufacturing application helps you achieve these goals by connecting supply chain solutions from SAP with the 3D printing capabilities of a global manufacturing and logistics partner network. </a:t>
            </a:r>
            <a:endParaRPr lang="en-US" dirty="0"/>
          </a:p>
          <a:p>
            <a:pPr marL="171450" indent="-171450">
              <a:buFont typeface="Arial" charset="0"/>
              <a:buChar char="•"/>
            </a:pPr>
            <a:endParaRPr lang="en-US" dirty="0"/>
          </a:p>
          <a:p>
            <a:pPr marL="171450" indent="-171450">
              <a:buFont typeface="Arial" charset="0"/>
              <a:buChar char="•"/>
            </a:pPr>
            <a:r>
              <a:rPr lang="en-US" sz="1200" b="1" kern="1200" dirty="0">
                <a:solidFill>
                  <a:schemeClr val="tx1"/>
                </a:solidFill>
                <a:effectLst/>
                <a:latin typeface="Arial" charset="0"/>
                <a:ea typeface="+mn-ea"/>
                <a:cs typeface="Arial" charset="0"/>
              </a:rPr>
              <a:t>Cognitive Maintenance Management</a:t>
            </a:r>
            <a:r>
              <a:rPr lang="en-US" sz="1200" b="1" kern="1200" baseline="0" dirty="0">
                <a:solidFill>
                  <a:schemeClr val="tx1"/>
                </a:solidFill>
                <a:effectLst/>
                <a:latin typeface="Arial" charset="0"/>
                <a:ea typeface="+mn-ea"/>
                <a:cs typeface="Arial" charset="0"/>
              </a:rPr>
              <a:t> - </a:t>
            </a:r>
            <a:r>
              <a:rPr lang="en-US" sz="1200" b="0" kern="1200" baseline="0" dirty="0">
                <a:solidFill>
                  <a:schemeClr val="tx1"/>
                </a:solidFill>
                <a:effectLst/>
                <a:latin typeface="Arial" charset="0"/>
                <a:ea typeface="+mn-ea"/>
                <a:cs typeface="Arial" charset="0"/>
              </a:rPr>
              <a:t>a</a:t>
            </a:r>
            <a:r>
              <a:rPr lang="en-US" sz="1200" b="0" kern="1200" dirty="0">
                <a:solidFill>
                  <a:schemeClr val="tx1"/>
                </a:solidFill>
                <a:effectLst/>
                <a:latin typeface="Arial" charset="0"/>
                <a:ea typeface="+mn-ea"/>
                <a:cs typeface="Arial" charset="0"/>
              </a:rPr>
              <a:t>ccess data from connected equipment and products and</a:t>
            </a:r>
            <a:br>
              <a:rPr lang="en-US" sz="1200" b="0" kern="1200" dirty="0">
                <a:solidFill>
                  <a:schemeClr val="tx1"/>
                </a:solidFill>
                <a:effectLst/>
                <a:latin typeface="Arial" charset="0"/>
                <a:ea typeface="+mn-ea"/>
                <a:cs typeface="Arial" charset="0"/>
              </a:rPr>
            </a:br>
            <a:r>
              <a:rPr lang="en-US" sz="1200" b="0" kern="1200" dirty="0">
                <a:solidFill>
                  <a:schemeClr val="tx1"/>
                </a:solidFill>
                <a:effectLst/>
                <a:latin typeface="Arial" charset="0"/>
                <a:ea typeface="+mn-ea"/>
                <a:cs typeface="Arial" charset="0"/>
              </a:rPr>
              <a:t>analyze it in conjunction with existing service knowledge and other</a:t>
            </a:r>
            <a:r>
              <a:rPr lang="en-US" sz="1200" b="0" kern="1200" baseline="0" dirty="0">
                <a:solidFill>
                  <a:schemeClr val="tx1"/>
                </a:solidFill>
                <a:effectLst/>
                <a:latin typeface="Arial" charset="0"/>
                <a:ea typeface="+mn-ea"/>
                <a:cs typeface="Arial" charset="0"/>
              </a:rPr>
              <a:t> </a:t>
            </a:r>
            <a:r>
              <a:rPr lang="en-US" sz="1200" b="0" kern="1200" dirty="0">
                <a:solidFill>
                  <a:schemeClr val="tx1"/>
                </a:solidFill>
                <a:effectLst/>
                <a:latin typeface="Arial" charset="0"/>
                <a:ea typeface="+mn-ea"/>
                <a:cs typeface="Arial" charset="0"/>
              </a:rPr>
              <a:t>sources of relevant external data. Tap the data to understand how to improve equipment quality, uptime, service time, and the overall service experience.</a:t>
            </a:r>
            <a:br>
              <a:rPr lang="en-US" sz="1200" b="0" kern="1200" dirty="0">
                <a:solidFill>
                  <a:schemeClr val="tx1"/>
                </a:solidFill>
                <a:effectLst/>
                <a:latin typeface="Arial" charset="0"/>
                <a:ea typeface="+mn-ea"/>
                <a:cs typeface="Arial" charset="0"/>
              </a:rPr>
            </a:br>
            <a:endParaRPr lang="en-US" dirty="0"/>
          </a:p>
          <a:p>
            <a:pPr marL="171450" indent="-171450">
              <a:buFont typeface="Arial" charset="0"/>
              <a:buChar char="•"/>
            </a:pPr>
            <a:r>
              <a:rPr lang="en-US" sz="1200" b="1" kern="1200" dirty="0">
                <a:solidFill>
                  <a:schemeClr val="tx1"/>
                </a:solidFill>
                <a:effectLst/>
                <a:latin typeface="Arial" charset="0"/>
                <a:ea typeface="+mn-ea"/>
                <a:cs typeface="Arial" charset="0"/>
              </a:rPr>
              <a:t>IoT for Uptime</a:t>
            </a:r>
            <a:r>
              <a:rPr lang="en-US" sz="1200" b="1" kern="1200" baseline="0" dirty="0">
                <a:solidFill>
                  <a:schemeClr val="tx1"/>
                </a:solidFill>
                <a:effectLst/>
                <a:latin typeface="Arial" charset="0"/>
                <a:ea typeface="+mn-ea"/>
                <a:cs typeface="Arial" charset="0"/>
              </a:rPr>
              <a:t> -</a:t>
            </a:r>
            <a:r>
              <a:rPr lang="en-US" sz="1200" kern="1200" dirty="0">
                <a:solidFill>
                  <a:schemeClr val="tx1"/>
                </a:solidFill>
                <a:effectLst/>
                <a:latin typeface="Arial" charset="0"/>
                <a:ea typeface="+mn-ea"/>
                <a:cs typeface="Arial" charset="0"/>
              </a:rPr>
              <a:t> </a:t>
            </a:r>
            <a:r>
              <a:rPr lang="en-US" sz="1200" b="0" kern="1200" dirty="0">
                <a:solidFill>
                  <a:schemeClr val="tx1"/>
                </a:solidFill>
                <a:effectLst/>
                <a:latin typeface="Arial" charset="0"/>
                <a:ea typeface="+mn-ea"/>
                <a:cs typeface="Arial" charset="0"/>
              </a:rPr>
              <a:t>Analyze sensor data throughout a plant and use trade-o analytics</a:t>
            </a:r>
            <a:br>
              <a:rPr lang="en-US" sz="1200" b="0" kern="1200" dirty="0">
                <a:solidFill>
                  <a:schemeClr val="tx1"/>
                </a:solidFill>
                <a:effectLst/>
                <a:latin typeface="Arial" charset="0"/>
                <a:ea typeface="+mn-ea"/>
                <a:cs typeface="Arial" charset="0"/>
              </a:rPr>
            </a:br>
            <a:r>
              <a:rPr lang="en-US" sz="1200" b="0" kern="1200" dirty="0">
                <a:solidFill>
                  <a:schemeClr val="tx1"/>
                </a:solidFill>
                <a:effectLst/>
                <a:latin typeface="Arial" charset="0"/>
                <a:ea typeface="+mn-ea"/>
                <a:cs typeface="Arial" charset="0"/>
              </a:rPr>
              <a:t>to determine the best course of action.</a:t>
            </a:r>
          </a:p>
          <a:p>
            <a:pPr marL="171450" indent="-171450">
              <a:buFont typeface="Arial" charset="0"/>
              <a:buChar char="•"/>
            </a:pPr>
            <a:endParaRPr lang="en-US" dirty="0"/>
          </a:p>
          <a:p>
            <a:pPr marL="171450" indent="-171450">
              <a:buFont typeface="Arial" charset="0"/>
              <a:buChar char="•"/>
            </a:pPr>
            <a:r>
              <a:rPr lang="en-US" sz="1200" b="1" kern="1200" dirty="0">
                <a:solidFill>
                  <a:schemeClr val="tx1"/>
                </a:solidFill>
                <a:effectLst/>
                <a:latin typeface="Arial" charset="0"/>
                <a:ea typeface="+mn-ea"/>
                <a:cs typeface="Arial" charset="0"/>
              </a:rPr>
              <a:t>Smart Materials Planning</a:t>
            </a:r>
            <a:r>
              <a:rPr lang="en-US" sz="1200" b="1" kern="1200" baseline="0" dirty="0">
                <a:solidFill>
                  <a:schemeClr val="tx1"/>
                </a:solidFill>
                <a:effectLst/>
                <a:latin typeface="Arial" charset="0"/>
                <a:ea typeface="+mn-ea"/>
                <a:cs typeface="Arial" charset="0"/>
              </a:rPr>
              <a:t> </a:t>
            </a:r>
            <a:r>
              <a:rPr lang="en-US" sz="1200" b="0" kern="1200" baseline="0" dirty="0">
                <a:solidFill>
                  <a:schemeClr val="tx1"/>
                </a:solidFill>
                <a:effectLst/>
                <a:latin typeface="Arial" charset="0"/>
                <a:ea typeface="+mn-ea"/>
                <a:cs typeface="Arial" charset="0"/>
              </a:rPr>
              <a:t>- l</a:t>
            </a:r>
            <a:r>
              <a:rPr lang="en-US" sz="1200" b="0" kern="1200" dirty="0">
                <a:solidFill>
                  <a:schemeClr val="tx1"/>
                </a:solidFill>
                <a:effectLst/>
                <a:latin typeface="Arial" charset="0"/>
                <a:ea typeface="+mn-ea"/>
                <a:cs typeface="Arial" charset="0"/>
              </a:rPr>
              <a:t>everage machine learning algorithms to correct errors in master</a:t>
            </a:r>
            <a:br>
              <a:rPr lang="en-US" sz="1200" b="0" kern="1200" dirty="0">
                <a:solidFill>
                  <a:schemeClr val="tx1"/>
                </a:solidFill>
                <a:effectLst/>
                <a:latin typeface="Arial" charset="0"/>
                <a:ea typeface="+mn-ea"/>
                <a:cs typeface="Arial" charset="0"/>
              </a:rPr>
            </a:br>
            <a:r>
              <a:rPr lang="en-US" sz="1200" b="0" kern="1200" dirty="0">
                <a:solidFill>
                  <a:schemeClr val="tx1"/>
                </a:solidFill>
                <a:effectLst/>
                <a:latin typeface="Arial" charset="0"/>
                <a:ea typeface="+mn-ea"/>
                <a:cs typeface="Arial" charset="0"/>
              </a:rPr>
              <a:t>data before they have an impact on the bottom line.</a:t>
            </a:r>
            <a:br>
              <a:rPr lang="en-US" sz="1200" b="0" kern="1200" dirty="0">
                <a:solidFill>
                  <a:schemeClr val="tx1"/>
                </a:solidFill>
                <a:effectLst/>
                <a:latin typeface="Arial" charset="0"/>
                <a:ea typeface="+mn-ea"/>
                <a:cs typeface="Arial" charset="0"/>
              </a:rPr>
            </a:b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37</a:t>
            </a:fld>
            <a:endParaRPr lang="en-US" dirty="0"/>
          </a:p>
        </p:txBody>
      </p:sp>
    </p:spTree>
    <p:extLst>
      <p:ext uri="{BB962C8B-B14F-4D97-AF65-F5344CB8AC3E}">
        <p14:creationId xmlns:p14="http://schemas.microsoft.com/office/powerpoint/2010/main" val="55017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dirty="0"/>
          </a:p>
        </p:txBody>
      </p:sp>
    </p:spTree>
    <p:extLst>
      <p:ext uri="{BB962C8B-B14F-4D97-AF65-F5344CB8AC3E}">
        <p14:creationId xmlns:p14="http://schemas.microsoft.com/office/powerpoint/2010/main" val="745687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dirty="0"/>
          </a:p>
        </p:txBody>
      </p:sp>
    </p:spTree>
    <p:extLst>
      <p:ext uri="{BB962C8B-B14F-4D97-AF65-F5344CB8AC3E}">
        <p14:creationId xmlns:p14="http://schemas.microsoft.com/office/powerpoint/2010/main" val="767041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1" dirty="0">
                <a:solidFill>
                  <a:schemeClr val="bg2">
                    <a:lumMod val="50000"/>
                  </a:schemeClr>
                </a:solidFill>
              </a:rPr>
              <a:t>Artificial Intelligence, Visualization and Augmented Reality can prove challenging, from building the business case to delivering new competencies and user education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dirty="0"/>
          </a:p>
        </p:txBody>
      </p:sp>
    </p:spTree>
    <p:extLst>
      <p:ext uri="{BB962C8B-B14F-4D97-AF65-F5344CB8AC3E}">
        <p14:creationId xmlns:p14="http://schemas.microsoft.com/office/powerpoint/2010/main" val="206833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1" dirty="0">
                <a:solidFill>
                  <a:schemeClr val="bg2">
                    <a:lumMod val="50000"/>
                  </a:schemeClr>
                </a:solidFill>
              </a:rPr>
              <a:t>Starting with improving mobility and collaboration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dirty="0"/>
          </a:p>
        </p:txBody>
      </p:sp>
    </p:spTree>
    <p:extLst>
      <p:ext uri="{BB962C8B-B14F-4D97-AF65-F5344CB8AC3E}">
        <p14:creationId xmlns:p14="http://schemas.microsoft.com/office/powerpoint/2010/main" val="120531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dirty="0"/>
          </a:p>
        </p:txBody>
      </p:sp>
    </p:spTree>
    <p:extLst>
      <p:ext uri="{BB962C8B-B14F-4D97-AF65-F5344CB8AC3E}">
        <p14:creationId xmlns:p14="http://schemas.microsoft.com/office/powerpoint/2010/main" val="1283828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85800">
              <a:lnSpc>
                <a:spcPct val="100000"/>
              </a:lnSpc>
              <a:spcBef>
                <a:spcPts val="1000"/>
              </a:spcBef>
              <a:buNone/>
            </a:pPr>
            <a:r>
              <a:rPr lang="en-US" sz="1200" dirty="0">
                <a:solidFill>
                  <a:srgbClr val="FFFFFF"/>
                </a:solidFill>
                <a:latin typeface="IBM Plex Sans" charset="0"/>
                <a:ea typeface="IBM Plex Sans" charset="0"/>
                <a:cs typeface="IBM Plex Sans" charset="0"/>
              </a:rPr>
              <a:t>While 25 percent of respondents indicated their business model is currently successful, most electronics companies want to pursue new approaches </a:t>
            </a:r>
          </a:p>
          <a:p>
            <a:pPr marL="0" indent="0" defTabSz="685800">
              <a:lnSpc>
                <a:spcPct val="100000"/>
              </a:lnSpc>
              <a:spcBef>
                <a:spcPts val="1000"/>
              </a:spcBef>
              <a:buNone/>
            </a:pPr>
            <a:r>
              <a:rPr lang="en-US" sz="1200" dirty="0">
                <a:solidFill>
                  <a:srgbClr val="FFFFFF"/>
                </a:solidFill>
                <a:latin typeface="IBM Plex Sans" charset="0"/>
                <a:ea typeface="IBM Plex Sans" charset="0"/>
                <a:cs typeface="IBM Plex Sans" charset="0"/>
              </a:rPr>
              <a:t>The critical activity has been modifying the existing business model. This is    expected to remain at the top </a:t>
            </a:r>
          </a:p>
          <a:p>
            <a:pPr marL="0" indent="0" defTabSz="685800">
              <a:lnSpc>
                <a:spcPct val="100000"/>
              </a:lnSpc>
              <a:spcBef>
                <a:spcPts val="1000"/>
              </a:spcBef>
              <a:buNone/>
            </a:pPr>
            <a:r>
              <a:rPr lang="en-US" sz="1200" dirty="0">
                <a:solidFill>
                  <a:srgbClr val="FFFFFF"/>
                </a:solidFill>
                <a:latin typeface="IBM Plex Sans" charset="0"/>
                <a:ea typeface="IBM Plex Sans" charset="0"/>
                <a:cs typeface="IBM Plex Sans" charset="0"/>
              </a:rPr>
              <a:t>However more than doubling in importance </a:t>
            </a:r>
            <a:br>
              <a:rPr lang="en-US" sz="1200" dirty="0">
                <a:solidFill>
                  <a:srgbClr val="FFFFFF"/>
                </a:solidFill>
                <a:latin typeface="IBM Plex Sans" charset="0"/>
                <a:ea typeface="IBM Plex Sans" charset="0"/>
                <a:cs typeface="IBM Plex Sans" charset="0"/>
              </a:rPr>
            </a:br>
            <a:r>
              <a:rPr lang="en-US" sz="1200" dirty="0">
                <a:solidFill>
                  <a:srgbClr val="FFFFFF"/>
                </a:solidFill>
                <a:latin typeface="IBM Plex Sans" charset="0"/>
                <a:ea typeface="IBM Plex Sans" charset="0"/>
                <a:cs typeface="IBM Plex Sans" charset="0"/>
              </a:rPr>
              <a:t>is a recognition for new business models within </a:t>
            </a:r>
            <a:br>
              <a:rPr lang="en-US" sz="1200" dirty="0">
                <a:solidFill>
                  <a:srgbClr val="FFFFFF"/>
                </a:solidFill>
                <a:latin typeface="IBM Plex Sans" charset="0"/>
                <a:ea typeface="IBM Plex Sans" charset="0"/>
                <a:cs typeface="IBM Plex Sans" charset="0"/>
              </a:rPr>
            </a:br>
            <a:r>
              <a:rPr lang="en-US" sz="1200" dirty="0">
                <a:solidFill>
                  <a:srgbClr val="FFFFFF"/>
                </a:solidFill>
                <a:latin typeface="IBM Plex Sans" charset="0"/>
                <a:ea typeface="IBM Plex Sans" charset="0"/>
                <a:cs typeface="IBM Plex Sans" charset="0"/>
              </a:rPr>
              <a:t>the industry.  </a:t>
            </a:r>
          </a:p>
          <a:p>
            <a:pPr marL="0" indent="0" defTabSz="685800">
              <a:lnSpc>
                <a:spcPct val="100000"/>
              </a:lnSpc>
              <a:spcBef>
                <a:spcPts val="1000"/>
              </a:spcBef>
              <a:buNone/>
            </a:pPr>
            <a:r>
              <a:rPr lang="en-US" sz="1200" dirty="0">
                <a:solidFill>
                  <a:srgbClr val="FFFFFF"/>
                </a:solidFill>
                <a:latin typeface="IBM Plex Sans" charset="0"/>
                <a:ea typeface="IBM Plex Sans" charset="0"/>
                <a:cs typeface="IBM Plex Sans" charset="0"/>
              </a:rPr>
              <a:t>Launching a new business model outside of industry triples from a very low base.</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dirty="0"/>
          </a:p>
        </p:txBody>
      </p:sp>
    </p:spTree>
    <p:extLst>
      <p:ext uri="{BB962C8B-B14F-4D97-AF65-F5344CB8AC3E}">
        <p14:creationId xmlns:p14="http://schemas.microsoft.com/office/powerpoint/2010/main" val="20698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nd Slide_blue">
    <p:bg>
      <p:bgPr>
        <a:solidFill>
          <a:srgbClr val="00B0DA"/>
        </a:solidFill>
        <a:effectLst/>
      </p:bgPr>
    </p:bg>
    <p:spTree>
      <p:nvGrpSpPr>
        <p:cNvPr id="1" name=""/>
        <p:cNvGrpSpPr/>
        <p:nvPr/>
      </p:nvGrpSpPr>
      <p:grpSpPr>
        <a:xfrm>
          <a:off x="0" y="0"/>
          <a:ext cx="0" cy="0"/>
          <a:chOff x="0" y="0"/>
          <a:chExt cx="0" cy="0"/>
        </a:xfrm>
      </p:grpSpPr>
      <p:pic>
        <p:nvPicPr>
          <p:cNvPr id="7" name="Picture 9"/>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977640" y="2315296"/>
            <a:ext cx="1280160" cy="476613"/>
          </a:xfrm>
          <a:prstGeom prst="rect">
            <a:avLst/>
          </a:prstGeom>
          <a:noFill/>
          <a:ln w="9525">
            <a:noFill/>
            <a:miter lim="800000"/>
            <a:headEnd/>
            <a:tailEnd/>
          </a:ln>
        </p:spPr>
      </p:pic>
      <p:sp>
        <p:nvSpPr>
          <p:cNvPr id="15" name="Date Placeholder 5"/>
          <p:cNvSpPr txBox="1">
            <a:spLocks/>
          </p:cNvSpPr>
          <p:nvPr userDrawn="1"/>
        </p:nvSpPr>
        <p:spPr>
          <a:xfrm>
            <a:off x="362381" y="4900958"/>
            <a:ext cx="1130300"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FFFFFF">
                    <a:alpha val="80000"/>
                  </a:srgbClr>
                </a:solidFill>
              </a:rPr>
              <a:t>©2017 IBM Corporation</a:t>
            </a:r>
          </a:p>
        </p:txBody>
      </p:sp>
      <p:pic>
        <p:nvPicPr>
          <p:cNvPr id="4"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37560" y="3074670"/>
            <a:ext cx="2454409" cy="208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836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285750" y="4589145"/>
            <a:ext cx="4143375"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Arial Regular" charset="0"/>
              </a:rPr>
              <a:t>IBM Institute for Business Value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4"/>
            <a:ext cx="1600201" cy="137383"/>
            <a:chOff x="914400" y="7899655"/>
            <a:chExt cx="2560321" cy="219812"/>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Arial Regular" charset="0"/>
                </a:rPr>
                <a:t>©</a:t>
              </a:r>
              <a:r>
                <a:rPr lang="en-US" sz="250" dirty="0">
                  <a:solidFill>
                    <a:srgbClr val="000000">
                      <a:alpha val="60000"/>
                    </a:srgbClr>
                  </a:solidFill>
                  <a:latin typeface="Arial Regular" charset="0"/>
                </a:rPr>
                <a:t> </a:t>
              </a:r>
              <a:r>
                <a:rPr lang="en-US" sz="499" dirty="0">
                  <a:solidFill>
                    <a:srgbClr val="000000">
                      <a:alpha val="60000"/>
                    </a:srgbClr>
                  </a:solidFill>
                  <a:latin typeface="Arial Regular" charset="0"/>
                </a:rPr>
                <a:t>2018 IBM Corporation               </a:t>
              </a:r>
            </a:p>
          </p:txBody>
        </p:sp>
        <p:sp>
          <p:nvSpPr>
            <p:cNvPr id="14" name="Date Placeholder 2"/>
            <p:cNvSpPr txBox="1">
              <a:spLocks/>
            </p:cNvSpPr>
            <p:nvPr userDrawn="1"/>
          </p:nvSpPr>
          <p:spPr>
            <a:xfrm>
              <a:off x="2256151" y="7899655"/>
              <a:ext cx="1218570" cy="21318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Arial Regular" charset="0"/>
                  <a:cs typeface="Arial Regular" charset="0"/>
                </a:rPr>
                <a:t> </a:t>
              </a:r>
              <a:fld id="{7C9968D1-C8E5-4FE3-AED4-7D4518C301B3}" type="datetime3">
                <a:rPr lang="en-US" sz="499" smtClean="0">
                  <a:solidFill>
                    <a:srgbClr val="000000">
                      <a:alpha val="60000"/>
                    </a:srgbClr>
                  </a:solidFill>
                  <a:latin typeface="Arial Regular" charset="0"/>
                  <a:cs typeface="Arial Regular" charset="0"/>
                </a:rPr>
                <a:pPr fontAlgn="auto">
                  <a:lnSpc>
                    <a:spcPct val="100000"/>
                  </a:lnSpc>
                  <a:spcBef>
                    <a:spcPts val="0"/>
                  </a:spcBef>
                  <a:spcAft>
                    <a:spcPts val="0"/>
                  </a:spcAft>
                  <a:defRPr/>
                </a:pPr>
                <a:t>14 May 2018</a:t>
              </a:fld>
              <a:endParaRPr lang="en-US" sz="499" dirty="0">
                <a:solidFill>
                  <a:srgbClr val="000000">
                    <a:alpha val="60000"/>
                  </a:srgbClr>
                </a:solidFill>
                <a:latin typeface="Arial Regular" charset="0"/>
                <a:cs typeface="Arial Regular"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Arial Regular" charset="0"/>
              </a:rPr>
              <a:pPr fontAlgn="auto">
                <a:lnSpc>
                  <a:spcPct val="100000"/>
                </a:lnSpc>
                <a:spcBef>
                  <a:spcPts val="0"/>
                </a:spcBef>
                <a:spcAft>
                  <a:spcPts val="0"/>
                </a:spcAft>
              </a:pPr>
              <a:t>‹#›</a:t>
            </a:fld>
            <a:endParaRPr lang="en-US" sz="500" dirty="0">
              <a:solidFill>
                <a:srgbClr val="000000"/>
              </a:solidFill>
              <a:latin typeface="Arial Regular"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Arial Regular" charset="0"/>
                </a:rPr>
                <a:t>©</a:t>
              </a:r>
              <a:r>
                <a:rPr lang="en-US" sz="250" dirty="0">
                  <a:solidFill>
                    <a:srgbClr val="000000">
                      <a:alpha val="60000"/>
                    </a:srgbClr>
                  </a:solidFill>
                  <a:latin typeface="Arial Regular" charset="0"/>
                </a:rPr>
                <a:t> </a:t>
              </a:r>
              <a:r>
                <a:rPr lang="en-US" sz="499" dirty="0">
                  <a:solidFill>
                    <a:srgbClr val="000000">
                      <a:alpha val="60000"/>
                    </a:srgbClr>
                  </a:solidFill>
                  <a:latin typeface="Arial Regular"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Arial Regular" charset="0"/>
                  <a:cs typeface="Arial Regular" charset="0"/>
                </a:rPr>
                <a:t> </a:t>
              </a:r>
              <a:fld id="{7C9968D1-C8E5-4FE3-AED4-7D4518C301B3}" type="datetime3">
                <a:rPr lang="en-US" sz="499" smtClean="0">
                  <a:solidFill>
                    <a:srgbClr val="000000">
                      <a:alpha val="60000"/>
                    </a:srgbClr>
                  </a:solidFill>
                  <a:latin typeface="Arial Regular" charset="0"/>
                  <a:cs typeface="Arial Regular" charset="0"/>
                </a:rPr>
                <a:pPr fontAlgn="auto">
                  <a:lnSpc>
                    <a:spcPct val="100000"/>
                  </a:lnSpc>
                  <a:spcBef>
                    <a:spcPts val="0"/>
                  </a:spcBef>
                  <a:spcAft>
                    <a:spcPts val="0"/>
                  </a:spcAft>
                  <a:defRPr/>
                </a:pPr>
                <a:t>14 May 2018</a:t>
              </a:fld>
              <a:endParaRPr lang="en-US" sz="499" dirty="0">
                <a:solidFill>
                  <a:srgbClr val="000000">
                    <a:alpha val="60000"/>
                  </a:srgbClr>
                </a:solidFill>
                <a:latin typeface="Arial Regular" charset="0"/>
                <a:cs typeface="Arial Regular"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Arial Regular" charset="0"/>
              </a:rPr>
              <a:pPr fontAlgn="auto">
                <a:lnSpc>
                  <a:spcPct val="100000"/>
                </a:lnSpc>
                <a:spcBef>
                  <a:spcPts val="0"/>
                </a:spcBef>
                <a:spcAft>
                  <a:spcPts val="0"/>
                </a:spcAft>
              </a:pPr>
              <a:t>‹#›</a:t>
            </a:fld>
            <a:endParaRPr lang="en-US" sz="500" dirty="0">
              <a:solidFill>
                <a:srgbClr val="000000"/>
              </a:solidFill>
              <a:latin typeface="Arial Regular"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4"/>
            <a:ext cx="353823" cy="142875"/>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Arial Regular" charset="0"/>
              </a:rPr>
              <a:t>IBM Institute for Business Value</a:t>
            </a:r>
          </a:p>
        </p:txBody>
      </p:sp>
      <p:cxnSp>
        <p:nvCxnSpPr>
          <p:cNvPr id="6" name="Straight Connector 5"/>
          <p:cNvCxnSpPr/>
          <p:nvPr userDrawn="1"/>
        </p:nvCxnSpPr>
        <p:spPr>
          <a:xfrm>
            <a:off x="2428875" y="428625"/>
            <a:ext cx="6143625"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428875" y="1000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428875" y="1571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428875" y="2143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2428875" y="2714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428875" y="3286125"/>
            <a:ext cx="6143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
          <p:cNvSpPr txBox="1">
            <a:spLocks noChangeArrowheads="1"/>
          </p:cNvSpPr>
          <p:nvPr userDrawn="1"/>
        </p:nvSpPr>
        <p:spPr>
          <a:xfrm>
            <a:off x="8562678" y="234315"/>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defTabSz="685800">
              <a:lnSpc>
                <a:spcPts val="2250"/>
              </a:lnSpc>
              <a:spcBef>
                <a:spcPts val="0"/>
              </a:spcBef>
              <a:buFont typeface="Wingdings" pitchFamily="2" charset="2"/>
              <a:buNone/>
            </a:pPr>
            <a:r>
              <a:rPr lang="en-US" altLang="en-GB" sz="688" kern="0" dirty="0">
                <a:solidFill>
                  <a:srgbClr val="000000"/>
                </a:solidFill>
                <a:latin typeface="Helvetica Light" charset="0"/>
                <a:ea typeface="Helvetica Light" charset="0"/>
                <a:cs typeface="Helvetica Light" charset="0"/>
              </a:rPr>
              <a:t>100</a:t>
            </a:r>
          </a:p>
          <a:p>
            <a:pPr marL="0" indent="0" algn="r" defTabSz="685800">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80</a:t>
            </a:r>
          </a:p>
          <a:p>
            <a:pPr marL="0" indent="0" algn="r" defTabSz="685800">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60</a:t>
            </a:r>
          </a:p>
          <a:p>
            <a:pPr marL="0" indent="0" algn="r" defTabSz="685800">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40</a:t>
            </a:r>
          </a:p>
          <a:p>
            <a:pPr marL="0" indent="0" algn="r" defTabSz="685800">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20</a:t>
            </a:r>
          </a:p>
          <a:p>
            <a:pPr marL="0" indent="0" algn="r" defTabSz="685800">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0</a:t>
            </a:r>
          </a:p>
          <a:p>
            <a:pPr marL="0" indent="0" defTabSz="685800">
              <a:lnSpc>
                <a:spcPts val="2250"/>
              </a:lnSpc>
              <a:spcBef>
                <a:spcPts val="0"/>
              </a:spcBef>
              <a:buFont typeface="Wingdings" pitchFamily="2" charset="2"/>
              <a:buNone/>
            </a:pPr>
            <a:endParaRPr lang="en-US" sz="688" dirty="0">
              <a:solidFill>
                <a:srgbClr val="051243"/>
              </a:solidFill>
              <a:latin typeface="Helvetica Light" charset="0"/>
              <a:ea typeface="Helvetica Light" charset="0"/>
              <a:cs typeface="Helvetica Light" charset="0"/>
            </a:endParaRPr>
          </a:p>
        </p:txBody>
      </p:sp>
      <p:cxnSp>
        <p:nvCxnSpPr>
          <p:cNvPr id="35" name="Straight Connector 34"/>
          <p:cNvCxnSpPr/>
          <p:nvPr userDrawn="1"/>
        </p:nvCxnSpPr>
        <p:spPr>
          <a:xfrm>
            <a:off x="2428875" y="3000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428875" y="2428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28875" y="1857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428875" y="1285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428875" y="714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BV Cover - to match collateral">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0" y="0"/>
            <a:ext cx="9144000" cy="3383280"/>
          </a:xfrm>
          <a:prstGeom prst="rect">
            <a:avLst/>
          </a:prstGeom>
        </p:spPr>
        <p:txBody>
          <a:bodyPr/>
          <a:lstStyle>
            <a:lvl1pPr marL="0" indent="0">
              <a:buNone/>
              <a:defRPr/>
            </a:lvl1pPr>
          </a:lstStyle>
          <a:p>
            <a:endParaRPr lang="en-US" dirty="0"/>
          </a:p>
        </p:txBody>
      </p:sp>
      <p:sp>
        <p:nvSpPr>
          <p:cNvPr id="2" name="Title 1"/>
          <p:cNvSpPr>
            <a:spLocks noGrp="1"/>
          </p:cNvSpPr>
          <p:nvPr>
            <p:ph type="title" hasCustomPrompt="1"/>
          </p:nvPr>
        </p:nvSpPr>
        <p:spPr>
          <a:xfrm>
            <a:off x="362301" y="3520440"/>
            <a:ext cx="8138160" cy="402640"/>
          </a:xfrm>
          <a:prstGeom prst="rect">
            <a:avLst/>
          </a:prstGeom>
        </p:spPr>
        <p:txBody>
          <a:bodyPr lIns="0" tIns="0" rIns="0" bIns="0" anchor="t"/>
          <a:lstStyle>
            <a:lvl1pPr>
              <a:defRPr sz="2600">
                <a:solidFill>
                  <a:schemeClr val="bg2"/>
                </a:solidFill>
              </a:defRPr>
            </a:lvl1pPr>
          </a:lstStyle>
          <a:p>
            <a:r>
              <a:rPr lang="en-US" dirty="0"/>
              <a:t>IBM Presentation Title</a:t>
            </a:r>
            <a:endParaRPr lang="en-US" sz="4800" dirty="0">
              <a:solidFill>
                <a:schemeClr val="accent1"/>
              </a:solidFill>
            </a:endParaRPr>
          </a:p>
        </p:txBody>
      </p:sp>
      <p:sp>
        <p:nvSpPr>
          <p:cNvPr id="6" name="Text Placeholder 5"/>
          <p:cNvSpPr>
            <a:spLocks noGrp="1"/>
          </p:cNvSpPr>
          <p:nvPr>
            <p:ph type="body" sz="quarter" idx="10" hasCustomPrompt="1"/>
          </p:nvPr>
        </p:nvSpPr>
        <p:spPr>
          <a:xfrm>
            <a:off x="365760" y="3933588"/>
            <a:ext cx="8141653" cy="253746"/>
          </a:xfrm>
          <a:prstGeom prst="rect">
            <a:avLst/>
          </a:prstGeom>
        </p:spPr>
        <p:txBody>
          <a:bodyPr lIns="0" tIns="0" rIns="0" bIns="0" anchor="t" anchorCtr="0"/>
          <a:lstStyle>
            <a:lvl1pPr marL="0" indent="0">
              <a:spcBef>
                <a:spcPts val="1320"/>
              </a:spcBef>
              <a:buNone/>
              <a:defRPr sz="1800" i="1">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4671166"/>
            <a:ext cx="8141653" cy="365760"/>
          </a:xfrm>
          <a:prstGeom prst="rect">
            <a:avLst/>
          </a:prstGeom>
        </p:spPr>
        <p:txBody>
          <a:bodyPr lIns="0" tIns="0" rIns="0" bIns="0"/>
          <a:lstStyle>
            <a:lvl1pPr marL="0" indent="0">
              <a:spcBef>
                <a:spcPts val="0"/>
              </a:spcBef>
              <a:buNone/>
              <a:defRPr sz="1200" b="0"/>
            </a:lvl1pPr>
          </a:lstStyle>
          <a:p>
            <a:pPr lvl="0"/>
            <a:r>
              <a:rPr lang="en-US" dirty="0"/>
              <a:t>Name of presenter, Title of presenter if needed</a:t>
            </a:r>
            <a:br>
              <a:rPr lang="en-US" dirty="0"/>
            </a:br>
            <a:r>
              <a:rPr lang="en-US" dirty="0"/>
              <a:t>Date in local format</a:t>
            </a:r>
          </a:p>
        </p:txBody>
      </p:sp>
      <p:pic>
        <p:nvPicPr>
          <p:cNvPr id="11" name="Picture 3"/>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25049" y="3520439"/>
            <a:ext cx="1674812" cy="10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bwMode="auto">
          <a:xfrm>
            <a:off x="-267419" y="715992"/>
            <a:ext cx="914400" cy="9144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pic>
        <p:nvPicPr>
          <p:cNvPr id="14" name="Picture 26"/>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798520" y="4585796"/>
            <a:ext cx="162918" cy="402309"/>
          </a:xfrm>
          <a:prstGeom prst="rect">
            <a:avLst/>
          </a:prstGeom>
          <a:noFill/>
          <a:ln w="9525">
            <a:noFill/>
            <a:miter lim="800000"/>
            <a:headEnd/>
            <a:tailEnd/>
          </a:ln>
        </p:spPr>
      </p:pic>
    </p:spTree>
    <p:extLst>
      <p:ext uri="{BB962C8B-B14F-4D97-AF65-F5344CB8AC3E}">
        <p14:creationId xmlns:p14="http://schemas.microsoft.com/office/powerpoint/2010/main" val="504196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286000"/>
          </a:xfrm>
          <a:prstGeom prst="rect">
            <a:avLst/>
          </a:prstGeom>
          <a:solidFill>
            <a:schemeClr val="tx1"/>
          </a:solidFill>
        </p:spPr>
        <p:txBody>
          <a:bodyPr lIns="228600" tIns="228600" rIns="228600">
            <a:noAutofit/>
          </a:bodyPr>
          <a:lstStyle>
            <a:lvl1pPr>
              <a:defRPr b="0" i="0">
                <a:latin typeface="Arial Regular" charset="0"/>
              </a:defRPr>
            </a:lvl1pPr>
            <a:lvl2pPr>
              <a:defRPr b="0" i="0">
                <a:latin typeface="Arial Regular" charset="0"/>
              </a:defRPr>
            </a:lvl2pPr>
            <a:lvl3pPr>
              <a:defRPr b="0" i="0">
                <a:latin typeface="Arial Regular" charset="0"/>
              </a:defRPr>
            </a:lvl3pPr>
            <a:lvl4pPr>
              <a:defRPr b="0" i="0">
                <a:latin typeface="Arial Regular" charset="0"/>
              </a:defRPr>
            </a:lvl4pPr>
            <a:lvl5pPr>
              <a:defRPr b="0" i="0">
                <a:latin typeface="Arial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Arial Regular"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Arial Regular" charset="0"/>
              </a:defRPr>
            </a:lvl1pPr>
            <a:lvl2pPr>
              <a:defRPr sz="563"/>
            </a:lvl2pPr>
            <a:lvl3pPr>
              <a:defRPr sz="563"/>
            </a:lvl3pPr>
            <a:lvl4pPr>
              <a:defRPr sz="563"/>
            </a:lvl4pPr>
            <a:lvl5pPr>
              <a:defRPr sz="563"/>
            </a:lvl5pPr>
          </a:lstStyle>
          <a:p>
            <a:pPr lvl="0"/>
            <a:r>
              <a:rPr lang="en-US" dirty="0"/>
              <a:t>Source: Edit source here</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4589145"/>
            <a:ext cx="417195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4589145"/>
            <a:ext cx="4143375"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4"/>
            <a:ext cx="1714500" cy="137383"/>
            <a:chOff x="914400" y="7899655"/>
            <a:chExt cx="2743200" cy="219812"/>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1" y="7899655"/>
              <a:ext cx="1401449" cy="21318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 Services</a:t>
            </a:r>
          </a:p>
        </p:txBody>
      </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6" name="Text Placeholder 23"/>
          <p:cNvSpPr>
            <a:spLocks noGrp="1"/>
          </p:cNvSpPr>
          <p:nvPr>
            <p:ph type="body" sz="quarter" idx="14" hasCustomPrompt="1"/>
          </p:nvPr>
        </p:nvSpPr>
        <p:spPr>
          <a:xfrm>
            <a:off x="285750" y="4572000"/>
            <a:ext cx="205740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cxnSp>
        <p:nvCxnSpPr>
          <p:cNvPr id="6" name="Straight Connector 5"/>
          <p:cNvCxnSpPr/>
          <p:nvPr userDrawn="1"/>
        </p:nvCxnSpPr>
        <p:spPr>
          <a:xfrm>
            <a:off x="2428875" y="428625"/>
            <a:ext cx="6143625"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428875" y="1000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428875" y="1571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428875" y="2143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2428875" y="2714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428875" y="3286125"/>
            <a:ext cx="6143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
          <p:cNvSpPr txBox="1">
            <a:spLocks noChangeArrowheads="1"/>
          </p:cNvSpPr>
          <p:nvPr userDrawn="1"/>
        </p:nvSpPr>
        <p:spPr>
          <a:xfrm>
            <a:off x="8562678" y="234315"/>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defTabSz="685800">
              <a:lnSpc>
                <a:spcPts val="2250"/>
              </a:lnSpc>
              <a:spcBef>
                <a:spcPts val="0"/>
              </a:spcBef>
              <a:buFont typeface="Wingdings" pitchFamily="2" charset="2"/>
              <a:buNone/>
            </a:pPr>
            <a:r>
              <a:rPr lang="en-US" altLang="en-GB" sz="688" kern="0" dirty="0">
                <a:solidFill>
                  <a:srgbClr val="000000"/>
                </a:solidFill>
                <a:latin typeface="IBM Plex Sans" charset="0"/>
                <a:ea typeface="IBM Plex Sans" charset="0"/>
                <a:cs typeface="IBM Plex Sans" charset="0"/>
              </a:rPr>
              <a:t>100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80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60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40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20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0</a:t>
            </a:r>
          </a:p>
          <a:p>
            <a:pPr marL="0" indent="0" defTabSz="685800">
              <a:lnSpc>
                <a:spcPts val="2250"/>
              </a:lnSpc>
              <a:spcBef>
                <a:spcPts val="0"/>
              </a:spcBef>
              <a:buFont typeface="Wingdings" pitchFamily="2" charset="2"/>
              <a:buNone/>
            </a:pPr>
            <a:endParaRPr lang="en-US" sz="688" dirty="0">
              <a:solidFill>
                <a:srgbClr val="051243"/>
              </a:solidFill>
              <a:latin typeface="IBM Plex Sans" charset="0"/>
              <a:ea typeface="IBM Plex Sans" charset="0"/>
              <a:cs typeface="IBM Plex Sans" charset="0"/>
            </a:endParaRPr>
          </a:p>
        </p:txBody>
      </p:sp>
      <p:cxnSp>
        <p:nvCxnSpPr>
          <p:cNvPr id="35" name="Straight Connector 34"/>
          <p:cNvCxnSpPr/>
          <p:nvPr userDrawn="1"/>
        </p:nvCxnSpPr>
        <p:spPr>
          <a:xfrm>
            <a:off x="2428875" y="3000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428875" y="2428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28875" y="1857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428875" y="1285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428875" y="714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34" name="Rectangle 3"/>
          <p:cNvSpPr txBox="1">
            <a:spLocks noChangeArrowheads="1"/>
          </p:cNvSpPr>
          <p:nvPr userDrawn="1"/>
        </p:nvSpPr>
        <p:spPr>
          <a:xfrm>
            <a:off x="6515100" y="259311"/>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defTabSz="685800">
              <a:lnSpc>
                <a:spcPts val="2250"/>
              </a:lnSpc>
              <a:spcBef>
                <a:spcPts val="0"/>
              </a:spcBef>
              <a:buFont typeface="Wingdings" pitchFamily="2" charset="2"/>
              <a:buNone/>
            </a:pPr>
            <a:r>
              <a:rPr lang="en-US" altLang="en-GB" sz="688" kern="0" dirty="0">
                <a:solidFill>
                  <a:srgbClr val="000000"/>
                </a:solidFill>
                <a:latin typeface="IBM Plex Sans" charset="0"/>
                <a:ea typeface="IBM Plex Sans" charset="0"/>
                <a:cs typeface="IBM Plex Sans" charset="0"/>
              </a:rPr>
              <a:t>100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80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60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40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20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0</a:t>
            </a:r>
          </a:p>
          <a:p>
            <a:pPr marL="0" indent="0" defTabSz="685800">
              <a:lnSpc>
                <a:spcPts val="2250"/>
              </a:lnSpc>
              <a:spcBef>
                <a:spcPts val="0"/>
              </a:spcBef>
              <a:buFont typeface="Wingdings" pitchFamily="2" charset="2"/>
              <a:buNone/>
            </a:pPr>
            <a:endParaRPr lang="en-US" sz="688" dirty="0">
              <a:solidFill>
                <a:srgbClr val="051243"/>
              </a:solidFill>
              <a:latin typeface="IBM Plex Sans" charset="0"/>
              <a:ea typeface="IBM Plex Sans" charset="0"/>
              <a:cs typeface="IBM Plex Sans" charset="0"/>
            </a:endParaRPr>
          </a:p>
        </p:txBody>
      </p:sp>
      <p:grpSp>
        <p:nvGrpSpPr>
          <p:cNvPr id="3" name="Group 2"/>
          <p:cNvGrpSpPr/>
          <p:nvPr userDrawn="1"/>
        </p:nvGrpSpPr>
        <p:grpSpPr>
          <a:xfrm>
            <a:off x="2428875" y="428625"/>
            <a:ext cx="4143375" cy="2857500"/>
            <a:chOff x="3886200" y="685800"/>
            <a:chExt cx="6858000" cy="4572000"/>
          </a:xfrm>
        </p:grpSpPr>
        <p:cxnSp>
          <p:nvCxnSpPr>
            <p:cNvPr id="6" name="Straight Connector 5"/>
            <p:cNvCxnSpPr/>
            <p:nvPr userDrawn="1"/>
          </p:nvCxnSpPr>
          <p:spPr>
            <a:xfrm>
              <a:off x="3886200" y="685800"/>
              <a:ext cx="6858000"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886200" y="16002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6200" y="25146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886200" y="34290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886200" y="43434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886200" y="5257800"/>
              <a:ext cx="6858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886200" y="48006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886200" y="38862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886200" y="29718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886200" y="20574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886200" y="11430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hasCustomPrompt="1"/>
          </p:nvPr>
        </p:nvSpPr>
        <p:spPr>
          <a:xfrm>
            <a:off x="285750" y="428625"/>
            <a:ext cx="4097655"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14800" cy="3286125"/>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00000"/>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285750" y="1285875"/>
            <a:ext cx="411480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tx1">
                    <a:alpha val="6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000000">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000000"/>
              </a:solidFill>
              <a:latin typeface="IBM Plex Sans" charset="0"/>
              <a:ea typeface="IBM Plex Sans" charset="0"/>
              <a:cs typeface="IBM Plex Sans"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Text only">
    <p:spTree>
      <p:nvGrpSpPr>
        <p:cNvPr id="1" name=""/>
        <p:cNvGrpSpPr/>
        <p:nvPr/>
      </p:nvGrpSpPr>
      <p:grpSpPr>
        <a:xfrm>
          <a:off x="0" y="0"/>
          <a:ext cx="0" cy="0"/>
          <a:chOff x="0" y="0"/>
          <a:chExt cx="0" cy="0"/>
        </a:xfrm>
      </p:grpSpPr>
      <p:sp>
        <p:nvSpPr>
          <p:cNvPr id="6" name="Title 5"/>
          <p:cNvSpPr>
            <a:spLocks noGrp="1"/>
          </p:cNvSpPr>
          <p:nvPr>
            <p:ph type="title"/>
          </p:nvPr>
        </p:nvSpPr>
        <p:spPr>
          <a:xfrm>
            <a:off x="227012" y="179388"/>
            <a:ext cx="4297680" cy="4343400"/>
          </a:xfrm>
          <a:prstGeom prst="rect">
            <a:avLst/>
          </a:prstGeom>
        </p:spPr>
        <p:txBody>
          <a:bodyPr vert="horz" lIns="0" tIns="0" rIns="0" bIns="0" rtlCol="0" anchor="t" anchorCtr="0">
            <a:noAutofit/>
          </a:bodyPr>
          <a:lstStyle>
            <a:lvl1pPr>
              <a:defRPr lang="en-US" sz="3000" spc="-60" dirty="0">
                <a:solidFill>
                  <a:schemeClr val="bg1"/>
                </a:solidFill>
              </a:defRPr>
            </a:lvl1pPr>
          </a:lstStyle>
          <a:p>
            <a:pPr lvl="0" eaLnBrk="0" hangingPunct="0">
              <a:lnSpc>
                <a:spcPts val="3300"/>
              </a:lnSpc>
              <a:buNone/>
            </a:pPr>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8626" y="177007"/>
            <a:ext cx="314934" cy="122807"/>
          </a:xfrm>
          <a:prstGeom prst="rect">
            <a:avLst/>
          </a:prstGeom>
        </p:spPr>
      </p:pic>
      <p:sp>
        <p:nvSpPr>
          <p:cNvPr id="2" name="Date Placeholder 1"/>
          <p:cNvSpPr>
            <a:spLocks noGrp="1"/>
          </p:cNvSpPr>
          <p:nvPr>
            <p:ph type="dt" sz="half" idx="10"/>
          </p:nvPr>
        </p:nvSpPr>
        <p:spPr>
          <a:xfrm>
            <a:off x="7107556" y="4718304"/>
            <a:ext cx="1809432" cy="201168"/>
          </a:xfrm>
          <a:prstGeom prst="rect">
            <a:avLst/>
          </a:prstGeom>
        </p:spPr>
        <p:txBody>
          <a:bodyPr/>
          <a:lstStyle/>
          <a:p>
            <a:fld id="{5816887A-14CD-0742-A4C2-604F7644EA4B}" type="datetime1">
              <a:rPr lang="en-US" smtClean="0"/>
              <a:t>5/14/18</a:t>
            </a:fld>
            <a:endParaRPr lang="en-US" dirty="0"/>
          </a:p>
        </p:txBody>
      </p:sp>
      <p:sp>
        <p:nvSpPr>
          <p:cNvPr id="3" name="Footer Placeholder 2"/>
          <p:cNvSpPr>
            <a:spLocks noGrp="1"/>
          </p:cNvSpPr>
          <p:nvPr>
            <p:ph type="ftr" sz="quarter" idx="11"/>
          </p:nvPr>
        </p:nvSpPr>
        <p:spPr>
          <a:xfrm>
            <a:off x="2408195" y="4718304"/>
            <a:ext cx="4454517" cy="201168"/>
          </a:xfrm>
          <a:prstGeom prst="rect">
            <a:avLst/>
          </a:prstGeom>
        </p:spPr>
        <p:txBody>
          <a:bodyPr/>
          <a:lstStyle/>
          <a:p>
            <a:r>
              <a:rPr lang="en-US" dirty="0"/>
              <a:t>Footer</a:t>
            </a:r>
          </a:p>
        </p:txBody>
      </p:sp>
      <p:sp>
        <p:nvSpPr>
          <p:cNvPr id="4" name="Slide Number Placeholder 3"/>
          <p:cNvSpPr>
            <a:spLocks noGrp="1"/>
          </p:cNvSpPr>
          <p:nvPr>
            <p:ph type="sldNum" sz="quarter" idx="12"/>
          </p:nvPr>
        </p:nvSpPr>
        <p:spPr>
          <a:xfrm>
            <a:off x="230188" y="4718304"/>
            <a:ext cx="210312" cy="201168"/>
          </a:xfrm>
          <a:prstGeom prst="rect">
            <a:avLst/>
          </a:prstGeom>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17130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286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4"/>
            <a:ext cx="353823" cy="142875"/>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250"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046747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tx2">
              <a:lumMod val="75000"/>
            </a:schemeClr>
          </a:solidFill>
        </p:spPr>
        <p:txBody>
          <a:bodyPr lIns="457200" tIns="228600" rIns="228600" bIns="228600"/>
          <a:lstStyle>
            <a:lvl1pPr>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4011"/>
            <a:ext cx="4572000" cy="2571750"/>
          </a:xfrm>
          <a:prstGeom prst="rect">
            <a:avLst/>
          </a:prstGeom>
          <a:solidFill>
            <a:schemeClr val="bg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pPr fontAlgn="auto">
              <a:spcAft>
                <a:spcPts val="0"/>
              </a:spcAft>
            </a:pPr>
            <a:endParaRPr lang="en-US" sz="2398" dirty="0">
              <a:solidFill>
                <a:srgbClr val="FFFFFF"/>
              </a:solidFill>
              <a:latin typeface="IBM Plex Sans" charset="0"/>
              <a:ea typeface="IBM Plex Sans" charset="0"/>
              <a:cs typeface="IBM Plex Sans" charset="0"/>
            </a:endParaRPr>
          </a:p>
        </p:txBody>
      </p:sp>
      <p:sp>
        <p:nvSpPr>
          <p:cNvPr id="2" name="Title 1"/>
          <p:cNvSpPr>
            <a:spLocks noGrp="1"/>
          </p:cNvSpPr>
          <p:nvPr>
            <p:ph type="title" hasCustomPrompt="1"/>
          </p:nvPr>
        </p:nvSpPr>
        <p:spPr>
          <a:xfrm>
            <a:off x="285750" y="428625"/>
            <a:ext cx="4114800" cy="1714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75000"/>
            </a:schemeClr>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2">
              <a:lumMod val="75000"/>
            </a:schemeClr>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sp>
        <p:nvSpPr>
          <p:cNvPr id="19" name="Content Placeholder 9"/>
          <p:cNvSpPr>
            <a:spLocks noGrp="1"/>
          </p:cNvSpPr>
          <p:nvPr>
            <p:ph sz="quarter" idx="19"/>
          </p:nvPr>
        </p:nvSpPr>
        <p:spPr>
          <a:xfrm>
            <a:off x="2286000" y="2571750"/>
            <a:ext cx="2286000" cy="2571750"/>
          </a:xfrm>
          <a:prstGeom prst="rect">
            <a:avLst/>
          </a:prstGeom>
          <a:solidFill>
            <a:schemeClr val="tx2">
              <a:lumMod val="75000"/>
            </a:schemeClr>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000000">
                    <a:alpha val="60000"/>
                  </a:srgb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000000"/>
              </a:solidFill>
              <a:latin typeface="IBM Plex Sans" charset="0"/>
              <a:ea typeface="IBM Plex Sans" charset="0"/>
              <a:cs typeface="IBM Plex Sans" charset="0"/>
            </a:endParaRPr>
          </a:p>
        </p:txBody>
      </p:sp>
      <p:sp>
        <p:nvSpPr>
          <p:cNvPr id="17"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Arial Regular"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71750"/>
            <a:ext cx="2286000" cy="2571750"/>
          </a:xfrm>
          <a:prstGeom prst="rect">
            <a:avLst/>
          </a:prstGeom>
          <a:solidFill>
            <a:schemeClr val="tx1"/>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71750"/>
            <a:ext cx="2286000" cy="2571750"/>
          </a:xfrm>
          <a:prstGeom prst="rect">
            <a:avLst/>
          </a:prstGeom>
          <a:solidFill>
            <a:schemeClr val="bg2"/>
          </a:solidFill>
          <a:ln>
            <a:noFill/>
          </a:ln>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216"/>
            <a:ext cx="4572000" cy="2571750"/>
          </a:xfrm>
          <a:prstGeom prst="rect">
            <a:avLst/>
          </a:prstGeom>
          <a:solidFill>
            <a:schemeClr val="accent2"/>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4857750"/>
            <a:ext cx="717613" cy="285750"/>
          </a:xfrm>
          <a:prstGeom prst="rect">
            <a:avLst/>
          </a:prstGeom>
        </p:spPr>
      </p:pic>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000000">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000000"/>
              </a:solidFill>
              <a:latin typeface="IBM Plex Sans" charset="0"/>
              <a:ea typeface="IBM Plex Sans" charset="0"/>
              <a:cs typeface="IBM Plex Sans"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7"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2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1285874"/>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285874"/>
            <a:ext cx="2286000" cy="3429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85874"/>
            <a:ext cx="2286000" cy="3429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285875"/>
            <a:ext cx="6858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3" name="Straight Connector 12"/>
          <p:cNvCxnSpPr/>
          <p:nvPr userDrawn="1"/>
        </p:nvCxnSpPr>
        <p:spPr>
          <a:xfrm>
            <a:off x="2286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286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a:prstGeom prst="rect">
            <a:avLst/>
          </a:prstGeo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1" cy="302895"/>
          </a:xfrm>
          <a:prstGeom prst="rect">
            <a:avLst/>
          </a:prstGeo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7756755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a:prstGeom prst="rect">
            <a:avLst/>
          </a:prstGeom>
        </p:spPr>
        <p:txBody>
          <a:bodyPr tIns="0">
            <a:noAutofit/>
          </a:bodyPr>
          <a:lstStyle>
            <a:lvl1pPr>
              <a:defRPr sz="100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a:prstGeom prst="rect">
            <a:avLst/>
          </a:prstGeo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cxnSp>
        <p:nvCxnSpPr>
          <p:cNvPr id="6" name="Straight Connector 5"/>
          <p:cNvCxnSpPr/>
          <p:nvPr userDrawn="1"/>
        </p:nvCxnSpPr>
        <p:spPr>
          <a:xfrm>
            <a:off x="2428875" y="428625"/>
            <a:ext cx="6143625"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428875" y="1000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428875" y="1571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428875" y="2143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2428875" y="2714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428875" y="3286125"/>
            <a:ext cx="6143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
          <p:cNvSpPr txBox="1">
            <a:spLocks noChangeArrowheads="1"/>
          </p:cNvSpPr>
          <p:nvPr userDrawn="1"/>
        </p:nvSpPr>
        <p:spPr>
          <a:xfrm>
            <a:off x="8562678" y="234315"/>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defTabSz="685800">
              <a:lnSpc>
                <a:spcPts val="2250"/>
              </a:lnSpc>
              <a:spcBef>
                <a:spcPts val="0"/>
              </a:spcBef>
              <a:buFont typeface="Wingdings" pitchFamily="2" charset="2"/>
              <a:buNone/>
            </a:pPr>
            <a:r>
              <a:rPr lang="en-US" altLang="en-GB" sz="688" kern="0" dirty="0">
                <a:solidFill>
                  <a:srgbClr val="000000"/>
                </a:solidFill>
                <a:latin typeface="IBM Plex Sans" charset="0"/>
                <a:ea typeface="IBM Plex Sans" charset="0"/>
                <a:cs typeface="IBM Plex Sans" charset="0"/>
              </a:rPr>
              <a:t>100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80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60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40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20</a:t>
            </a:r>
          </a:p>
          <a:p>
            <a:pPr marL="0" indent="0" algn="r" defTabSz="685800">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defTabSz="685800">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0</a:t>
            </a:r>
          </a:p>
          <a:p>
            <a:pPr marL="0" indent="0" defTabSz="685800">
              <a:lnSpc>
                <a:spcPts val="2250"/>
              </a:lnSpc>
              <a:spcBef>
                <a:spcPts val="0"/>
              </a:spcBef>
              <a:buFont typeface="Wingdings" pitchFamily="2" charset="2"/>
              <a:buNone/>
            </a:pPr>
            <a:endParaRPr lang="en-US" sz="688" dirty="0">
              <a:solidFill>
                <a:srgbClr val="051243"/>
              </a:solidFill>
              <a:latin typeface="IBM Plex Sans" charset="0"/>
              <a:ea typeface="IBM Plex Sans" charset="0"/>
              <a:cs typeface="IBM Plex Sans" charset="0"/>
            </a:endParaRPr>
          </a:p>
        </p:txBody>
      </p:sp>
      <p:cxnSp>
        <p:nvCxnSpPr>
          <p:cNvPr id="35" name="Straight Connector 34"/>
          <p:cNvCxnSpPr/>
          <p:nvPr userDrawn="1"/>
        </p:nvCxnSpPr>
        <p:spPr>
          <a:xfrm>
            <a:off x="2428875" y="3000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428875" y="2428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28875" y="1857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428875" y="1285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428875" y="714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365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250"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a:prstGeom prst="rect">
            <a:avLst/>
          </a:prstGeo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a:prstGeom prst="rect">
            <a:avLst/>
          </a:prstGeo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a:prstGeom prst="rect">
            <a:avLst/>
          </a:prstGeo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a:prstGeom prst="rect">
            <a:avLst/>
          </a:prstGeo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a:prstGeom prst="rect">
            <a:avLst/>
          </a:prstGeo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119511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a:prstGeom prst="rect">
            <a:avLst/>
          </a:prstGeo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a:prstGeom prst="rect">
            <a:avLst/>
          </a:prstGeo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a:prstGeom prst="rect">
            <a:avLst/>
          </a:prstGeo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4589145"/>
            <a:ext cx="4171950" cy="285750"/>
          </a:xfrm>
          <a:prstGeom prst="rect">
            <a:avLst/>
          </a:prstGeo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833375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a:prstGeom prst="rect">
            <a:avLst/>
          </a:prstGeo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a:prstGeom prst="rect">
            <a:avLst/>
          </a:prstGeo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1" cy="302895"/>
          </a:xfrm>
          <a:prstGeom prst="rect">
            <a:avLst/>
          </a:prstGeo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68469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4"/>
            <a:ext cx="353823" cy="142875"/>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01478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tx2">
                    <a:lumMod val="5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1350"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6.png"/><Relationship Id="rId2" Type="http://schemas.openxmlformats.org/officeDocument/2006/relationships/slideLayout" Target="../slideLayouts/slideLayout7.xml"/><Relationship Id="rId16"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8.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867116"/>
      </p:ext>
    </p:extLst>
  </p:cSld>
  <p:clrMap bg1="lt1" tx1="dk1" bg2="lt2" tx2="dk2" accent1="accent1" accent2="accent2" accent3="accent3" accent4="accent4" accent5="accent5" accent6="accent6" hlink="hlink" folHlink="folHlink"/>
  <p:sldLayoutIdLst>
    <p:sldLayoutId id="2147483715" r:id="rId1"/>
    <p:sldLayoutId id="2147483735" r:id="rId2"/>
    <p:sldLayoutId id="2147483879" r:id="rId3"/>
    <p:sldLayoutId id="2147483892" r:id="rId4"/>
    <p:sldLayoutId id="2147483893" r:id="rId5"/>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000000">
                    <a:alpha val="60000"/>
                  </a:srgb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000000"/>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91737410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71500" y="4937285"/>
            <a:ext cx="1695844" cy="137857"/>
            <a:chOff x="914400" y="7899655"/>
            <a:chExt cx="271335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0"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pic>
        <p:nvPicPr>
          <p:cNvPr id="13" name="Picture 12"/>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1414412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bg2"/>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Arial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Arial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sp>
        <p:nvSpPr>
          <p:cNvPr id="10" name="Footer Placeholder 3"/>
          <p:cNvSpPr txBox="1">
            <a:spLocks/>
          </p:cNvSpPr>
          <p:nvPr userDrawn="1"/>
        </p:nvSpPr>
        <p:spPr>
          <a:xfrm>
            <a:off x="571500"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lnSpc>
                <a:spcPct val="100000"/>
              </a:lnSpc>
              <a:spcBef>
                <a:spcPts val="0"/>
              </a:spcBef>
              <a:spcAft>
                <a:spcPts val="0"/>
              </a:spcAft>
            </a:pPr>
            <a:fld id="{3FD999D4-B456-9943-89B7-30D56181CE18}" type="slidenum">
              <a:rPr lang="en-US" sz="500" smtClean="0">
                <a:solidFill>
                  <a:srgbClr val="FFFFFF"/>
                </a:solidFill>
                <a:latin typeface="IBM Plex Sans" charset="0"/>
                <a:ea typeface="IBM Plex Sans" charset="0"/>
                <a:cs typeface="IBM Plex Sans" charset="0"/>
              </a:rPr>
              <a:pPr fontAlgn="auto">
                <a:lnSpc>
                  <a:spcPct val="100000"/>
                </a:lnSpc>
                <a:spcBef>
                  <a:spcPts val="0"/>
                </a:spcBef>
                <a:spcAft>
                  <a:spcPts val="0"/>
                </a:spcAft>
              </a:pPr>
              <a:t>‹#›</a:t>
            </a:fld>
            <a:endParaRPr lang="en-US" sz="500" dirty="0">
              <a:solidFill>
                <a:srgbClr val="FFFFFF"/>
              </a:solidFill>
              <a:latin typeface="IBM Plex Sans" charset="0"/>
              <a:ea typeface="IBM Plex Sans" charset="0"/>
              <a:cs typeface="IBM Plex Sans" charset="0"/>
            </a:endParaRPr>
          </a:p>
        </p:txBody>
      </p:sp>
      <p:sp>
        <p:nvSpPr>
          <p:cNvPr id="15"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00000"/>
              </a:lnSpc>
              <a:spcBef>
                <a:spcPts val="0"/>
              </a:spcBef>
              <a:spcAft>
                <a:spcPts val="0"/>
              </a:spcAft>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fontAlgn="auto">
                <a:lnSpc>
                  <a:spcPct val="100000"/>
                </a:lnSpc>
                <a:spcBef>
                  <a:spcPts val="0"/>
                </a:spcBef>
                <a:spcAft>
                  <a:spcPts val="0"/>
                </a:spcAft>
                <a:defRPr/>
              </a:pPr>
              <a:t>14 May 2018</a:t>
            </a:fld>
            <a:endParaRPr lang="en-US" sz="499" dirty="0">
              <a:solidFill>
                <a:srgbClr val="FFFFFF">
                  <a:alpha val="60000"/>
                </a:srgb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704954575"/>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87" r:id="rId8"/>
    <p:sldLayoutId id="2147483888" r:id="rId9"/>
    <p:sldLayoutId id="2147483889" r:id="rId10"/>
    <p:sldLayoutId id="2147483890" r:id="rId11"/>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41.xml"/><Relationship Id="rId5" Type="http://schemas.openxmlformats.org/officeDocument/2006/relationships/chart" Target="../charts/chart15.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7.png"/><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8.png"/><Relationship Id="rId7"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9.emf"/><Relationship Id="rId5" Type="http://schemas.openxmlformats.org/officeDocument/2006/relationships/image" Target="../media/image15.tiff"/><Relationship Id="rId4" Type="http://schemas.microsoft.com/office/2007/relationships/hdphoto" Target="../media/hdphoto4.wdp"/><Relationship Id="rId9" Type="http://schemas.openxmlformats.org/officeDocument/2006/relationships/image" Target="../media/image3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34.jpe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5.jpeg"/><Relationship Id="rId7" Type="http://schemas.microsoft.com/office/2007/relationships/hdphoto" Target="../media/hdphoto6.wdp"/><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0.tiff"/></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microsoft.com/office/2007/relationships/hdphoto" Target="../media/hdphoto8.wdp"/><Relationship Id="rId5" Type="http://schemas.openxmlformats.org/officeDocument/2006/relationships/image" Target="../media/image42.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3.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5.jpeg"/><Relationship Id="rId4" Type="http://schemas.openxmlformats.org/officeDocument/2006/relationships/image" Target="../media/image5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47" y="0"/>
            <a:ext cx="9158547" cy="3388475"/>
          </a:xfrm>
          <a:prstGeom prst="rect">
            <a:avLst/>
          </a:prstGeom>
        </p:spPr>
      </p:pic>
      <p:sp>
        <p:nvSpPr>
          <p:cNvPr id="6" name="Title 5"/>
          <p:cNvSpPr>
            <a:spLocks noGrp="1"/>
          </p:cNvSpPr>
          <p:nvPr>
            <p:ph type="title"/>
          </p:nvPr>
        </p:nvSpPr>
        <p:spPr>
          <a:xfrm>
            <a:off x="365760" y="3837779"/>
            <a:ext cx="7863840" cy="402640"/>
          </a:xfrm>
          <a:solidFill>
            <a:schemeClr val="bg1"/>
          </a:solidFill>
        </p:spPr>
        <p:txBody>
          <a:bodyPr/>
          <a:lstStyle/>
          <a:p>
            <a:r>
              <a:rPr lang="en-US" sz="2400" dirty="0">
                <a:latin typeface="IBM Plex Sans" charset="0"/>
                <a:ea typeface="IBM Plex Sans" charset="0"/>
                <a:cs typeface="IBM Plex Sans" charset="0"/>
              </a:rPr>
              <a:t>Orchestrating tomorrow’s supply chain today</a:t>
            </a:r>
          </a:p>
        </p:txBody>
      </p:sp>
      <p:sp>
        <p:nvSpPr>
          <p:cNvPr id="7" name="Text Placeholder 6"/>
          <p:cNvSpPr>
            <a:spLocks noGrp="1"/>
          </p:cNvSpPr>
          <p:nvPr>
            <p:ph type="body" sz="quarter" idx="10"/>
          </p:nvPr>
        </p:nvSpPr>
        <p:spPr>
          <a:xfrm>
            <a:off x="365760" y="4220679"/>
            <a:ext cx="8134701" cy="253746"/>
          </a:xfrm>
        </p:spPr>
        <p:txBody>
          <a:bodyPr/>
          <a:lstStyle/>
          <a:p>
            <a:r>
              <a:rPr lang="en-US" dirty="0">
                <a:latin typeface="IBM Plex Sans" charset="0"/>
                <a:ea typeface="IBM Plex Sans" charset="0"/>
                <a:cs typeface="IBM Plex Sans" charset="0"/>
              </a:rPr>
              <a:t>Infusing the electronics supply chain with new potential</a:t>
            </a:r>
          </a:p>
        </p:txBody>
      </p:sp>
      <p:sp>
        <p:nvSpPr>
          <p:cNvPr id="5" name="Text Placeholder 8"/>
          <p:cNvSpPr txBox="1">
            <a:spLocks/>
          </p:cNvSpPr>
          <p:nvPr/>
        </p:nvSpPr>
        <p:spPr bwMode="auto">
          <a:xfrm>
            <a:off x="365760" y="4677570"/>
            <a:ext cx="8142319" cy="338138"/>
          </a:xfrm>
          <a:prstGeom prst="rect">
            <a:avLst/>
          </a:prstGeom>
          <a:noFill/>
          <a:ln w="9525">
            <a:noFill/>
            <a:miter lim="800000"/>
            <a:headEnd/>
            <a:tailEnd/>
          </a:ln>
          <a:effectLst/>
        </p:spPr>
        <p:txBody>
          <a:bodyPr lIns="0" tIns="0" rIns="0" bIns="0" anchor="b"/>
          <a:lstStyle>
            <a:lvl1pPr eaLnBrk="0" hangingPunct="0">
              <a:defRPr sz="2400">
                <a:solidFill>
                  <a:schemeClr val="tx1"/>
                </a:solidFill>
                <a:latin typeface="Arial" charset="0"/>
                <a:ea typeface="MS PGothic" pitchFamily="34" charset="-128"/>
              </a:defRPr>
            </a:lvl1pPr>
            <a:lvl2pPr marL="742950" indent="-285750" eaLnBrk="0" hangingPunct="0">
              <a:defRPr sz="2400">
                <a:solidFill>
                  <a:schemeClr val="tx1"/>
                </a:solidFill>
                <a:latin typeface="Arial" charset="0"/>
                <a:ea typeface="MS PGothic" pitchFamily="34" charset="-128"/>
              </a:defRPr>
            </a:lvl2pPr>
            <a:lvl3pPr marL="1143000" indent="-228600" eaLnBrk="0" hangingPunct="0">
              <a:defRPr sz="2400">
                <a:solidFill>
                  <a:schemeClr val="tx1"/>
                </a:solidFill>
                <a:latin typeface="Arial" charset="0"/>
                <a:ea typeface="MS PGothic" pitchFamily="34" charset="-128"/>
              </a:defRPr>
            </a:lvl3pPr>
            <a:lvl4pPr marL="1600200" indent="-228600" eaLnBrk="0" hangingPunct="0">
              <a:defRPr sz="2400">
                <a:solidFill>
                  <a:schemeClr val="tx1"/>
                </a:solidFill>
                <a:latin typeface="Arial" charset="0"/>
                <a:ea typeface="MS PGothic" pitchFamily="34" charset="-128"/>
              </a:defRPr>
            </a:lvl4pPr>
            <a:lvl5pPr marL="2057400" indent="-228600" eaLnBrk="0" hangingPunct="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lnSpc>
                <a:spcPts val="1463"/>
              </a:lnSpc>
              <a:defRPr/>
            </a:pPr>
            <a:r>
              <a:rPr lang="en-US" sz="1100" b="1" dirty="0">
                <a:solidFill>
                  <a:srgbClr val="0D0D0D"/>
                </a:solidFill>
                <a:latin typeface="IBM Plex Sans" charset="0"/>
                <a:ea typeface="IBM Plex Sans" charset="0"/>
                <a:cs typeface="IBM Plex Sans" charset="0"/>
              </a:rPr>
              <a:t>Matthieu Van Bilsen </a:t>
            </a:r>
            <a:r>
              <a:rPr lang="en-US" altLang="ja-JP" sz="1100" dirty="0">
                <a:solidFill>
                  <a:srgbClr val="7F7F7F"/>
                </a:solidFill>
                <a:latin typeface="IBM Plex Sans" charset="0"/>
                <a:ea typeface="IBM Plex Sans" charset="0"/>
                <a:cs typeface="IBM Plex Sans" charset="0"/>
              </a:rPr>
              <a:t>| Optional presenter’s title/credentials</a:t>
            </a:r>
          </a:p>
        </p:txBody>
      </p:sp>
      <p:sp>
        <p:nvSpPr>
          <p:cNvPr id="2" name="Rectangle 1"/>
          <p:cNvSpPr/>
          <p:nvPr/>
        </p:nvSpPr>
        <p:spPr bwMode="auto">
          <a:xfrm>
            <a:off x="6858000" y="0"/>
            <a:ext cx="2292769" cy="3394710"/>
          </a:xfrm>
          <a:prstGeom prst="rect">
            <a:avLst/>
          </a:prstGeom>
          <a:solidFill>
            <a:schemeClr val="bg1">
              <a:alpha val="81000"/>
            </a:schemeClr>
          </a:solidFill>
          <a:ln w="9525" cap="flat" cmpd="sng" algn="ctr">
            <a:noFill/>
            <a:prstDash val="solid"/>
            <a:round/>
            <a:headEnd type="none" w="med" len="med"/>
            <a:tailEnd type="none" w="med" len="med"/>
          </a:ln>
          <a:effectLst/>
        </p:spPr>
        <p:txBody>
          <a:bodyPr vert="horz" wrap="square" lIns="137160" tIns="274320" rIns="13716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IBM Plex Sans" charset="0"/>
                <a:ea typeface="IBM Plex Sans" charset="0"/>
                <a:cs typeface="IBM Plex Sans" charset="0"/>
              </a:rPr>
              <a:t>Click this</a:t>
            </a:r>
            <a:r>
              <a:rPr kumimoji="0" lang="en-US" sz="1400" b="1" i="0" u="none" strike="noStrike" cap="none" normalizeH="0" dirty="0">
                <a:ln>
                  <a:noFill/>
                </a:ln>
                <a:solidFill>
                  <a:schemeClr val="bg2"/>
                </a:solidFill>
                <a:effectLst/>
                <a:latin typeface="IBM Plex Sans" charset="0"/>
                <a:ea typeface="IBM Plex Sans" charset="0"/>
                <a:cs typeface="IBM Plex Sans" charset="0"/>
              </a:rPr>
              <a:t> link to get</a:t>
            </a:r>
            <a:r>
              <a:rPr kumimoji="0" lang="en-US" sz="1400" b="0" i="0" u="none" strike="noStrike" cap="none" normalizeH="0" dirty="0">
                <a:ln>
                  <a:noFill/>
                </a:ln>
                <a:solidFill>
                  <a:schemeClr val="bg2">
                    <a:lumMod val="50000"/>
                  </a:schemeClr>
                </a:solidFill>
                <a:effectLst/>
                <a:latin typeface="IBM Plex Sans" charset="0"/>
                <a:ea typeface="IBM Plex Sans" charset="0"/>
                <a:cs typeface="IBM Plex Sans" charset="0"/>
              </a:rPr>
              <a:t>:</a:t>
            </a:r>
          </a:p>
          <a:p>
            <a:pPr marL="0" marR="0" indent="0" algn="l" defTabSz="914400" rtl="0" eaLnBrk="1" fontAlgn="base" latinLnBrk="0" hangingPunct="1">
              <a:lnSpc>
                <a:spcPct val="90000"/>
              </a:lnSpc>
              <a:spcBef>
                <a:spcPct val="0"/>
              </a:spcBef>
              <a:spcAft>
                <a:spcPct val="0"/>
              </a:spcAft>
              <a:buClrTx/>
              <a:buSzTx/>
              <a:buFontTx/>
              <a:buNone/>
              <a:tabLst/>
            </a:pPr>
            <a:endParaRPr lang="en-US" sz="1400" baseline="0" dirty="0">
              <a:solidFill>
                <a:schemeClr val="bg2">
                  <a:lumMod val="50000"/>
                </a:schemeClr>
              </a:solidFill>
              <a:latin typeface="IBM Plex Sans" charset="0"/>
              <a:ea typeface="IBM Plex Sans" charset="0"/>
              <a:cs typeface="IBM Plex Sans" charset="0"/>
            </a:endParaRPr>
          </a:p>
          <a:p>
            <a:pPr marL="342900" marR="0" indent="-342900" algn="l" defTabSz="914400" rtl="0" eaLnBrk="1" fontAlgn="base" latinLnBrk="0" hangingPunct="1">
              <a:lnSpc>
                <a:spcPct val="90000"/>
              </a:lnSpc>
              <a:spcBef>
                <a:spcPct val="0"/>
              </a:spcBef>
              <a:spcAft>
                <a:spcPts val="600"/>
              </a:spcAft>
              <a:buClrTx/>
              <a:buSzTx/>
              <a:buFont typeface="Wingdings" charset="2"/>
              <a:buChar char="Ø"/>
              <a:tabLst/>
            </a:pPr>
            <a:r>
              <a:rPr lang="en-US" sz="1400" b="1" dirty="0">
                <a:solidFill>
                  <a:schemeClr val="bg2">
                    <a:lumMod val="50000"/>
                  </a:schemeClr>
                </a:solidFill>
                <a:latin typeface="IBM Plex Sans" charset="0"/>
                <a:ea typeface="IBM Plex Sans" charset="0"/>
                <a:cs typeface="IBM Plex Sans" charset="0"/>
              </a:rPr>
              <a:t>The latest version of this deck</a:t>
            </a:r>
          </a:p>
          <a:p>
            <a:pPr marL="342900" marR="0" indent="-342900" algn="l" defTabSz="914400" rtl="0" eaLnBrk="1" fontAlgn="base" latinLnBrk="0" hangingPunct="1">
              <a:lnSpc>
                <a:spcPct val="90000"/>
              </a:lnSpc>
              <a:spcBef>
                <a:spcPct val="0"/>
              </a:spcBef>
              <a:spcAft>
                <a:spcPts val="600"/>
              </a:spcAft>
              <a:buClrTx/>
              <a:buSzTx/>
              <a:buFont typeface="Wingdings" charset="2"/>
              <a:buChar char="Ø"/>
              <a:tabLst/>
            </a:pPr>
            <a:r>
              <a:rPr kumimoji="0" lang="en-US" sz="1400" b="0" i="0" u="none" strike="noStrike" cap="none" normalizeH="0" baseline="0" dirty="0">
                <a:ln>
                  <a:noFill/>
                </a:ln>
                <a:solidFill>
                  <a:schemeClr val="bg2">
                    <a:lumMod val="50000"/>
                  </a:schemeClr>
                </a:solidFill>
                <a:effectLst/>
                <a:latin typeface="IBM Plex Sans" charset="0"/>
                <a:ea typeface="IBM Plex Sans" charset="0"/>
                <a:cs typeface="IBM Plex Sans" charset="0"/>
              </a:rPr>
              <a:t>Other client ready</a:t>
            </a:r>
            <a:r>
              <a:rPr kumimoji="0" lang="en-US" sz="1400" b="0" i="0" u="none" strike="noStrike" cap="none" normalizeH="0" dirty="0">
                <a:ln>
                  <a:noFill/>
                </a:ln>
                <a:solidFill>
                  <a:schemeClr val="bg2">
                    <a:lumMod val="50000"/>
                  </a:schemeClr>
                </a:solidFill>
                <a:effectLst/>
                <a:latin typeface="IBM Plex Sans" charset="0"/>
                <a:ea typeface="IBM Plex Sans" charset="0"/>
                <a:cs typeface="IBM Plex Sans" charset="0"/>
              </a:rPr>
              <a:t> and support materials</a:t>
            </a:r>
          </a:p>
          <a:p>
            <a:pPr marL="548640" lvl="1" indent="-274320">
              <a:spcAft>
                <a:spcPts val="300"/>
              </a:spcAft>
              <a:buFont typeface="Arial" charset="0"/>
              <a:buChar char="•"/>
            </a:pPr>
            <a:r>
              <a:rPr lang="en-US" sz="1400" baseline="0" dirty="0">
                <a:solidFill>
                  <a:schemeClr val="bg2">
                    <a:lumMod val="50000"/>
                  </a:schemeClr>
                </a:solidFill>
                <a:latin typeface="IBM Plex Sans" charset="0"/>
                <a:ea typeface="IBM Plex Sans" charset="0"/>
                <a:cs typeface="IBM Plex Sans" charset="0"/>
              </a:rPr>
              <a:t>Executive</a:t>
            </a:r>
            <a:r>
              <a:rPr lang="en-US" sz="1400" dirty="0">
                <a:solidFill>
                  <a:schemeClr val="bg2">
                    <a:lumMod val="50000"/>
                  </a:schemeClr>
                </a:solidFill>
                <a:latin typeface="IBM Plex Sans" charset="0"/>
                <a:ea typeface="IBM Plex Sans" charset="0"/>
                <a:cs typeface="IBM Plex Sans" charset="0"/>
              </a:rPr>
              <a:t> reports</a:t>
            </a:r>
          </a:p>
          <a:p>
            <a:pPr marL="548640" lvl="1" indent="-274320">
              <a:spcAft>
                <a:spcPts val="300"/>
              </a:spcAft>
              <a:buFont typeface="Arial" charset="0"/>
              <a:buChar char="•"/>
            </a:pPr>
            <a:r>
              <a:rPr kumimoji="0" lang="en-US" sz="1400" b="0" i="0" u="none" strike="noStrike" cap="none" normalizeH="0" baseline="0" dirty="0">
                <a:ln>
                  <a:noFill/>
                </a:ln>
                <a:solidFill>
                  <a:schemeClr val="bg2">
                    <a:lumMod val="50000"/>
                  </a:schemeClr>
                </a:solidFill>
                <a:effectLst/>
                <a:latin typeface="IBM Plex Sans" charset="0"/>
                <a:ea typeface="IBM Plex Sans" charset="0"/>
                <a:cs typeface="IBM Plex Sans" charset="0"/>
              </a:rPr>
              <a:t>Webinars</a:t>
            </a:r>
          </a:p>
          <a:p>
            <a:pPr marL="548640" lvl="1" indent="-274320">
              <a:buFont typeface="Arial" charset="0"/>
              <a:buChar char="•"/>
            </a:pPr>
            <a:r>
              <a:rPr lang="en-US" sz="1400" dirty="0">
                <a:solidFill>
                  <a:schemeClr val="bg2">
                    <a:lumMod val="50000"/>
                  </a:schemeClr>
                </a:solidFill>
                <a:latin typeface="IBM Plex Sans" charset="0"/>
                <a:ea typeface="IBM Plex Sans" charset="0"/>
                <a:cs typeface="IBM Plex Sans" charset="0"/>
              </a:rPr>
              <a:t>Key contacts across IBM</a:t>
            </a:r>
            <a:endParaRPr kumimoji="0" lang="en-US" sz="1400" b="0" i="0" u="none" strike="noStrike" cap="none" normalizeH="0" baseline="0" dirty="0">
              <a:ln>
                <a:noFill/>
              </a:ln>
              <a:solidFill>
                <a:schemeClr val="bg2">
                  <a:lumMod val="50000"/>
                </a:schemeClr>
              </a:solidFill>
              <a:effectLst/>
              <a:latin typeface="IBM Plex Sans" charset="0"/>
              <a:ea typeface="IBM Plex Sans" charset="0"/>
              <a:cs typeface="IBM Plex Sans" charset="0"/>
            </a:endParaRPr>
          </a:p>
        </p:txBody>
      </p:sp>
    </p:spTree>
    <p:extLst>
      <p:ext uri="{BB962C8B-B14F-4D97-AF65-F5344CB8AC3E}">
        <p14:creationId xmlns:p14="http://schemas.microsoft.com/office/powerpoint/2010/main" val="15892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dirty="0">
                <a:latin typeface="IBM Plex Sans" charset="0"/>
                <a:ea typeface="IBM Plex Sans" charset="0"/>
                <a:cs typeface="IBM Plex Sans" charset="0"/>
              </a:rPr>
              <a:t>And electronics firms recognize the pressing </a:t>
            </a:r>
            <a:br>
              <a:rPr lang="en-US" dirty="0">
                <a:latin typeface="IBM Plex Sans" charset="0"/>
                <a:ea typeface="IBM Plex Sans" charset="0"/>
                <a:cs typeface="IBM Plex Sans" charset="0"/>
              </a:rPr>
            </a:br>
            <a:r>
              <a:rPr lang="en-US" dirty="0">
                <a:latin typeface="IBM Plex Sans" charset="0"/>
                <a:ea typeface="IBM Plex Sans" charset="0"/>
                <a:cs typeface="IBM Plex Sans" charset="0"/>
              </a:rPr>
              <a:t>need for change</a:t>
            </a:r>
            <a:r>
              <a:rPr lang="mr-IN" dirty="0">
                <a:latin typeface="IBM Plex Sans" charset="0"/>
                <a:ea typeface="IBM Plex Sans" charset="0"/>
                <a:cs typeface="IBM Plex Sans" charset="0"/>
              </a:rPr>
              <a:t>…</a:t>
            </a:r>
            <a:endParaRPr lang="en-US" dirty="0">
              <a:latin typeface="IBM Plex Sans" charset="0"/>
              <a:ea typeface="IBM Plex Sans" charset="0"/>
              <a:cs typeface="IBM Plex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456400400"/>
              </p:ext>
            </p:extLst>
          </p:nvPr>
        </p:nvGraphicFramePr>
        <p:xfrm>
          <a:off x="2926080" y="1321345"/>
          <a:ext cx="5162859" cy="3519220"/>
        </p:xfrm>
        <a:graphic>
          <a:graphicData uri="http://schemas.openxmlformats.org/drawingml/2006/table">
            <a:tbl>
              <a:tblPr firstRow="1" bandRow="1">
                <a:tableStyleId>{5C22544A-7EE6-4342-B048-85BDC9FD1C3A}</a:tableStyleId>
              </a:tblPr>
              <a:tblGrid>
                <a:gridCol w="465688">
                  <a:extLst>
                    <a:ext uri="{9D8B030D-6E8A-4147-A177-3AD203B41FA5}">
                      <a16:colId xmlns:a16="http://schemas.microsoft.com/office/drawing/2014/main" val="20000"/>
                    </a:ext>
                  </a:extLst>
                </a:gridCol>
                <a:gridCol w="1762958">
                  <a:extLst>
                    <a:ext uri="{9D8B030D-6E8A-4147-A177-3AD203B41FA5}">
                      <a16:colId xmlns:a16="http://schemas.microsoft.com/office/drawing/2014/main" val="20001"/>
                    </a:ext>
                  </a:extLst>
                </a:gridCol>
                <a:gridCol w="432424">
                  <a:extLst>
                    <a:ext uri="{9D8B030D-6E8A-4147-A177-3AD203B41FA5}">
                      <a16:colId xmlns:a16="http://schemas.microsoft.com/office/drawing/2014/main" val="20002"/>
                    </a:ext>
                  </a:extLst>
                </a:gridCol>
                <a:gridCol w="133053">
                  <a:extLst>
                    <a:ext uri="{9D8B030D-6E8A-4147-A177-3AD203B41FA5}">
                      <a16:colId xmlns:a16="http://schemas.microsoft.com/office/drawing/2014/main" val="20003"/>
                    </a:ext>
                  </a:extLst>
                </a:gridCol>
                <a:gridCol w="2368736">
                  <a:extLst>
                    <a:ext uri="{9D8B030D-6E8A-4147-A177-3AD203B41FA5}">
                      <a16:colId xmlns:a16="http://schemas.microsoft.com/office/drawing/2014/main" val="20004"/>
                    </a:ext>
                  </a:extLst>
                </a:gridCol>
              </a:tblGrid>
              <a:tr h="561518">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53%</a:t>
                      </a:r>
                    </a:p>
                    <a:p>
                      <a:pPr algn="r"/>
                      <a:endParaRPr lang="en-US" sz="1100" b="1" i="0" dirty="0">
                        <a:solidFill>
                          <a:srgbClr val="02A6A0"/>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48%</a:t>
                      </a: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i="0" dirty="0">
                          <a:solidFill>
                            <a:srgbClr val="00BAB6"/>
                          </a:solidFill>
                          <a:latin typeface="IBM Plex Sans" charset="0"/>
                          <a:ea typeface="IBM Plex Sans" charset="0"/>
                          <a:cs typeface="IBM Plex Sans" charset="0"/>
                        </a:rPr>
                        <a:t>|</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Modifying elements of our existing business model</a:t>
                      </a:r>
                      <a:br>
                        <a:rPr lang="en-US" sz="1100" b="0" i="0" dirty="0">
                          <a:solidFill>
                            <a:schemeClr val="tx1">
                              <a:lumMod val="65000"/>
                              <a:lumOff val="35000"/>
                            </a:schemeClr>
                          </a:solidFill>
                          <a:latin typeface="IBM Plex Sans" charset="0"/>
                          <a:ea typeface="IBM Plex Sans" charset="0"/>
                          <a:cs typeface="IBM Plex Sans" charset="0"/>
                        </a:rPr>
                      </a:br>
                      <a:endParaRPr lang="en-US" sz="11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61518">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26%</a:t>
                      </a:r>
                    </a:p>
                    <a:p>
                      <a:pPr algn="r"/>
                      <a:endParaRPr lang="en-US" sz="1100" b="1" i="0" dirty="0">
                        <a:solidFill>
                          <a:srgbClr val="02A6A0"/>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44%</a:t>
                      </a: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0" i="0" dirty="0">
                          <a:solidFill>
                            <a:srgbClr val="00BAB6"/>
                          </a:solidFill>
                          <a:latin typeface="IBM Plex Sans" charset="0"/>
                          <a:ea typeface="IBM Plex Sans" charset="0"/>
                          <a:cs typeface="IBM Plex Sans" charset="0"/>
                        </a:rPr>
                        <a:t>|</a:t>
                      </a:r>
                    </a:p>
                    <a:p>
                      <a:pPr algn="r"/>
                      <a:endParaRPr lang="en-US" sz="11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Launching a new business model within our existing industry</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1518">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26%</a:t>
                      </a:r>
                    </a:p>
                    <a:p>
                      <a:pPr algn="r"/>
                      <a:endParaRPr lang="en-US" sz="1100" b="1" i="0" dirty="0">
                        <a:solidFill>
                          <a:srgbClr val="02A6A0"/>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22%</a:t>
                      </a: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0" i="0" dirty="0">
                          <a:solidFill>
                            <a:srgbClr val="00BAB6"/>
                          </a:solidFill>
                          <a:latin typeface="IBM Plex Sans" charset="0"/>
                          <a:ea typeface="IBM Plex Sans" charset="0"/>
                          <a:cs typeface="IBM Plex Sans" charset="0"/>
                        </a:rPr>
                        <a:t>|</a:t>
                      </a:r>
                    </a:p>
                    <a:p>
                      <a:pPr algn="r"/>
                      <a:endParaRPr lang="en-US" sz="11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Moving upstream or downstream within our current</a:t>
                      </a:r>
                      <a:r>
                        <a:rPr lang="en-US" sz="1100" b="0" i="0" baseline="0" dirty="0">
                          <a:solidFill>
                            <a:schemeClr val="tx1">
                              <a:lumMod val="65000"/>
                              <a:lumOff val="35000"/>
                            </a:schemeClr>
                          </a:solidFill>
                          <a:latin typeface="IBM Plex Sans" charset="0"/>
                          <a:ea typeface="IBM Plex Sans" charset="0"/>
                          <a:cs typeface="IBM Plex Sans" charset="0"/>
                        </a:rPr>
                        <a:t> industry value chain</a:t>
                      </a:r>
                      <a:endParaRPr lang="en-US" sz="11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1518">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19%</a:t>
                      </a:r>
                    </a:p>
                    <a:p>
                      <a:pPr algn="r"/>
                      <a:endParaRPr lang="en-US" sz="1100" b="1" i="0" dirty="0">
                        <a:solidFill>
                          <a:srgbClr val="02A6A0"/>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21%</a:t>
                      </a: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0" i="0" dirty="0">
                          <a:solidFill>
                            <a:srgbClr val="00BAB6"/>
                          </a:solidFill>
                          <a:latin typeface="IBM Plex Sans" charset="0"/>
                          <a:ea typeface="IBM Plex Sans" charset="0"/>
                          <a:cs typeface="IBM Plex Sans" charset="0"/>
                        </a:rPr>
                        <a:t>|</a:t>
                      </a:r>
                    </a:p>
                    <a:p>
                      <a:pPr algn="r"/>
                      <a:endParaRPr lang="en-US" sz="11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Purchasing</a:t>
                      </a:r>
                      <a:r>
                        <a:rPr lang="en-US" sz="1100" b="0" i="0" baseline="0" dirty="0">
                          <a:solidFill>
                            <a:schemeClr val="tx1">
                              <a:lumMod val="65000"/>
                              <a:lumOff val="35000"/>
                            </a:schemeClr>
                          </a:solidFill>
                          <a:latin typeface="IBM Plex Sans" charset="0"/>
                          <a:ea typeface="IBM Plex Sans" charset="0"/>
                          <a:cs typeface="IBM Plex Sans" charset="0"/>
                        </a:rPr>
                        <a:t> an existing business to acquire its business model</a:t>
                      </a:r>
                      <a:endParaRPr lang="en-US" sz="11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1518">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16%</a:t>
                      </a:r>
                    </a:p>
                    <a:p>
                      <a:pPr algn="r"/>
                      <a:endParaRPr lang="en-US" sz="1100" b="1" i="0" dirty="0">
                        <a:solidFill>
                          <a:srgbClr val="02A6A0"/>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9%</a:t>
                      </a:r>
                    </a:p>
                  </a:txBody>
                  <a:tcPr marL="0"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0" i="0" dirty="0">
                          <a:solidFill>
                            <a:srgbClr val="00BAB6"/>
                          </a:solidFill>
                          <a:latin typeface="IBM Plex Sans" charset="0"/>
                          <a:ea typeface="IBM Plex Sans" charset="0"/>
                          <a:cs typeface="IBM Plex Sans" charset="0"/>
                        </a:rPr>
                        <a:t>|</a:t>
                      </a:r>
                    </a:p>
                    <a:p>
                      <a:pPr algn="r"/>
                      <a:endParaRPr lang="en-US" sz="11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Launching a new business model in an adjacent or unrelated industry</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11630">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1" i="0" dirty="0">
                          <a:solidFill>
                            <a:srgbClr val="02A6A0"/>
                          </a:solidFill>
                          <a:latin typeface="IBM Plex Sans" charset="0"/>
                          <a:ea typeface="IBM Plex Sans" charset="0"/>
                          <a:cs typeface="IBM Plex Sans" charset="0"/>
                        </a:rPr>
                        <a:t>2%</a:t>
                      </a:r>
                    </a:p>
                    <a:p>
                      <a:pPr algn="r"/>
                      <a:endParaRPr lang="en-US" sz="1100" b="1" i="0" dirty="0">
                        <a:solidFill>
                          <a:srgbClr val="02A6A0"/>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100" b="1" i="0" dirty="0">
                        <a:solidFill>
                          <a:schemeClr val="accent1"/>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i="0" dirty="0">
                          <a:solidFill>
                            <a:srgbClr val="008279"/>
                          </a:solidFill>
                          <a:latin typeface="IBM Plex Sans" charset="0"/>
                          <a:ea typeface="IBM Plex Sans" charset="0"/>
                          <a:cs typeface="IBM Plex Sans" charset="0"/>
                        </a:rPr>
                        <a:t>6%</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1097280" rtl="0" eaLnBrk="1" fontAlgn="auto" latinLnBrk="0" hangingPunct="1">
                        <a:lnSpc>
                          <a:spcPct val="100000"/>
                        </a:lnSpc>
                        <a:spcBef>
                          <a:spcPts val="0"/>
                        </a:spcBef>
                        <a:spcAft>
                          <a:spcPts val="0"/>
                        </a:spcAft>
                        <a:buClrTx/>
                        <a:buSzTx/>
                        <a:buFontTx/>
                        <a:buNone/>
                        <a:tabLst/>
                        <a:defRPr/>
                      </a:pPr>
                      <a:r>
                        <a:rPr lang="en-US" sz="1100" b="0" i="0" dirty="0">
                          <a:solidFill>
                            <a:srgbClr val="00BAB6"/>
                          </a:solidFill>
                          <a:latin typeface="IBM Plex Sans" charset="0"/>
                          <a:ea typeface="IBM Plex Sans" charset="0"/>
                          <a:cs typeface="IBM Plex Sans" charset="0"/>
                        </a:rPr>
                        <a:t>|</a:t>
                      </a:r>
                    </a:p>
                    <a:p>
                      <a:pPr algn="r"/>
                      <a:endParaRPr lang="en-US" sz="11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dirty="0">
                          <a:solidFill>
                            <a:schemeClr val="tx1">
                              <a:lumMod val="65000"/>
                              <a:lumOff val="35000"/>
                            </a:schemeClr>
                          </a:solidFill>
                          <a:latin typeface="IBM Plex Sans" charset="0"/>
                          <a:ea typeface="IBM Plex Sans" charset="0"/>
                          <a:cs typeface="IBM Plex Sans" charset="0"/>
                        </a:rPr>
                        <a:t>Return to core and/or divest unprofitable business</a:t>
                      </a:r>
                      <a:br>
                        <a:rPr lang="en-US" sz="1100" b="0" i="0" dirty="0">
                          <a:solidFill>
                            <a:schemeClr val="tx1">
                              <a:lumMod val="65000"/>
                              <a:lumOff val="35000"/>
                            </a:schemeClr>
                          </a:solidFill>
                          <a:latin typeface="IBM Plex Sans" charset="0"/>
                          <a:ea typeface="IBM Plex Sans" charset="0"/>
                          <a:cs typeface="IBM Plex Sans" charset="0"/>
                        </a:rPr>
                      </a:br>
                      <a:endParaRPr lang="en-US" sz="11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9" name="Group 28"/>
          <p:cNvGrpSpPr/>
          <p:nvPr/>
        </p:nvGrpSpPr>
        <p:grpSpPr>
          <a:xfrm flipV="1">
            <a:off x="3670657" y="2566026"/>
            <a:ext cx="1169541" cy="575538"/>
            <a:chOff x="5024568" y="2413098"/>
            <a:chExt cx="1871266" cy="920861"/>
          </a:xfrm>
        </p:grpSpPr>
        <p:cxnSp>
          <p:nvCxnSpPr>
            <p:cNvPr id="32" name="Straight Connector 31">
              <a:extLst>
                <a:ext uri="{FF2B5EF4-FFF2-40B4-BE49-F238E27FC236}">
                  <a16:creationId xmlns:a16="http://schemas.microsoft.com/office/drawing/2014/main" id="{9BC016F9-26D5-A042-8DC7-14A39C58A3A7}"/>
                </a:ext>
              </a:extLst>
            </p:cNvPr>
            <p:cNvCxnSpPr>
              <a:cxnSpLocks/>
            </p:cNvCxnSpPr>
            <p:nvPr/>
          </p:nvCxnSpPr>
          <p:spPr>
            <a:xfrm flipV="1">
              <a:off x="5298115" y="2419559"/>
              <a:ext cx="1310876" cy="906071"/>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E06EF4-902C-5349-A39B-70B659E0E36B}"/>
                </a:ext>
              </a:extLst>
            </p:cNvPr>
            <p:cNvCxnSpPr>
              <a:cxnSpLocks/>
            </p:cNvCxnSpPr>
            <p:nvPr/>
          </p:nvCxnSpPr>
          <p:spPr>
            <a:xfrm>
              <a:off x="5024568" y="3333853"/>
              <a:ext cx="274320" cy="106"/>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E6E9F4-3659-BE4F-8780-0C7EB53061C1}"/>
                </a:ext>
              </a:extLst>
            </p:cNvPr>
            <p:cNvCxnSpPr>
              <a:cxnSpLocks/>
            </p:cNvCxnSpPr>
            <p:nvPr/>
          </p:nvCxnSpPr>
          <p:spPr>
            <a:xfrm>
              <a:off x="6621514" y="2413098"/>
              <a:ext cx="274320" cy="53"/>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V="1">
            <a:off x="3665400" y="3128830"/>
            <a:ext cx="1169719" cy="1123792"/>
            <a:chOff x="5028427" y="1444440"/>
            <a:chExt cx="1871550" cy="1798067"/>
          </a:xfrm>
        </p:grpSpPr>
        <p:cxnSp>
          <p:nvCxnSpPr>
            <p:cNvPr id="36" name="Straight Connector 35">
              <a:extLst>
                <a:ext uri="{FF2B5EF4-FFF2-40B4-BE49-F238E27FC236}">
                  <a16:creationId xmlns:a16="http://schemas.microsoft.com/office/drawing/2014/main" id="{9BC016F9-26D5-A042-8DC7-14A39C58A3A7}"/>
                </a:ext>
              </a:extLst>
            </p:cNvPr>
            <p:cNvCxnSpPr>
              <a:cxnSpLocks/>
            </p:cNvCxnSpPr>
            <p:nvPr/>
          </p:nvCxnSpPr>
          <p:spPr>
            <a:xfrm flipV="1">
              <a:off x="5317395" y="1454098"/>
              <a:ext cx="1303866" cy="1783410"/>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E06EF4-902C-5349-A39B-70B659E0E36B}"/>
                </a:ext>
              </a:extLst>
            </p:cNvPr>
            <p:cNvCxnSpPr>
              <a:cxnSpLocks/>
            </p:cNvCxnSpPr>
            <p:nvPr/>
          </p:nvCxnSpPr>
          <p:spPr>
            <a:xfrm>
              <a:off x="5028427" y="3242401"/>
              <a:ext cx="274320" cy="106"/>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5E6E9F4-3659-BE4F-8780-0C7EB53061C1}"/>
                </a:ext>
              </a:extLst>
            </p:cNvPr>
            <p:cNvCxnSpPr>
              <a:cxnSpLocks/>
            </p:cNvCxnSpPr>
            <p:nvPr/>
          </p:nvCxnSpPr>
          <p:spPr>
            <a:xfrm>
              <a:off x="6625657" y="1444440"/>
              <a:ext cx="274320" cy="53"/>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5FE06EF4-902C-5349-A39B-70B659E0E36B}"/>
              </a:ext>
            </a:extLst>
          </p:cNvPr>
          <p:cNvCxnSpPr>
            <a:cxnSpLocks/>
          </p:cNvCxnSpPr>
          <p:nvPr/>
        </p:nvCxnSpPr>
        <p:spPr>
          <a:xfrm>
            <a:off x="3660614" y="4241247"/>
            <a:ext cx="182208" cy="0"/>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5E6E9F4-3659-BE4F-8780-0C7EB53061C1}"/>
              </a:ext>
            </a:extLst>
          </p:cNvPr>
          <p:cNvCxnSpPr>
            <a:cxnSpLocks/>
          </p:cNvCxnSpPr>
          <p:nvPr/>
        </p:nvCxnSpPr>
        <p:spPr>
          <a:xfrm>
            <a:off x="4662894" y="3678136"/>
            <a:ext cx="171450" cy="33"/>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C016F9-26D5-A042-8DC7-14A39C58A3A7}"/>
              </a:ext>
            </a:extLst>
          </p:cNvPr>
          <p:cNvCxnSpPr>
            <a:cxnSpLocks/>
          </p:cNvCxnSpPr>
          <p:nvPr/>
        </p:nvCxnSpPr>
        <p:spPr>
          <a:xfrm flipV="1">
            <a:off x="3846005" y="3678136"/>
            <a:ext cx="814916" cy="563112"/>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6A440B-177D-BF4D-BD99-28C7024CBD44}"/>
              </a:ext>
            </a:extLst>
          </p:cNvPr>
          <p:cNvCxnSpPr>
            <a:cxnSpLocks/>
          </p:cNvCxnSpPr>
          <p:nvPr/>
        </p:nvCxnSpPr>
        <p:spPr>
          <a:xfrm>
            <a:off x="3679528" y="1417853"/>
            <a:ext cx="1143000" cy="33"/>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flipV="1">
            <a:off x="3674074" y="1994525"/>
            <a:ext cx="1173668" cy="583473"/>
            <a:chOff x="5024568" y="2400403"/>
            <a:chExt cx="1877869" cy="933556"/>
          </a:xfrm>
        </p:grpSpPr>
        <p:cxnSp>
          <p:nvCxnSpPr>
            <p:cNvPr id="46" name="Straight Connector 45">
              <a:extLst>
                <a:ext uri="{FF2B5EF4-FFF2-40B4-BE49-F238E27FC236}">
                  <a16:creationId xmlns:a16="http://schemas.microsoft.com/office/drawing/2014/main" id="{9BC016F9-26D5-A042-8DC7-14A39C58A3A7}"/>
                </a:ext>
              </a:extLst>
            </p:cNvPr>
            <p:cNvCxnSpPr>
              <a:cxnSpLocks/>
            </p:cNvCxnSpPr>
            <p:nvPr/>
          </p:nvCxnSpPr>
          <p:spPr>
            <a:xfrm flipV="1">
              <a:off x="5303284" y="2405402"/>
              <a:ext cx="1300241" cy="917850"/>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E06EF4-902C-5349-A39B-70B659E0E36B}"/>
                </a:ext>
              </a:extLst>
            </p:cNvPr>
            <p:cNvCxnSpPr>
              <a:cxnSpLocks/>
            </p:cNvCxnSpPr>
            <p:nvPr/>
          </p:nvCxnSpPr>
          <p:spPr>
            <a:xfrm>
              <a:off x="5024568" y="3333853"/>
              <a:ext cx="274320" cy="106"/>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5E6E9F4-3659-BE4F-8780-0C7EB53061C1}"/>
                </a:ext>
              </a:extLst>
            </p:cNvPr>
            <p:cNvCxnSpPr>
              <a:cxnSpLocks/>
            </p:cNvCxnSpPr>
            <p:nvPr/>
          </p:nvCxnSpPr>
          <p:spPr>
            <a:xfrm>
              <a:off x="6628117" y="2400403"/>
              <a:ext cx="274320" cy="53"/>
            </a:xfrm>
            <a:prstGeom prst="line">
              <a:avLst/>
            </a:prstGeom>
            <a:ln w="38100" cap="rnd">
              <a:solidFill>
                <a:srgbClr val="B0B0B0"/>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5FE06EF4-902C-5349-A39B-70B659E0E36B}"/>
              </a:ext>
            </a:extLst>
          </p:cNvPr>
          <p:cNvCxnSpPr>
            <a:cxnSpLocks/>
          </p:cNvCxnSpPr>
          <p:nvPr/>
        </p:nvCxnSpPr>
        <p:spPr>
          <a:xfrm>
            <a:off x="3666205" y="3675754"/>
            <a:ext cx="171450" cy="66"/>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E6E9F4-3659-BE4F-8780-0C7EB53061C1}"/>
              </a:ext>
            </a:extLst>
          </p:cNvPr>
          <p:cNvCxnSpPr>
            <a:cxnSpLocks/>
          </p:cNvCxnSpPr>
          <p:nvPr/>
        </p:nvCxnSpPr>
        <p:spPr>
          <a:xfrm>
            <a:off x="4671175" y="1998257"/>
            <a:ext cx="171450" cy="33"/>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C016F9-26D5-A042-8DC7-14A39C58A3A7}"/>
              </a:ext>
            </a:extLst>
          </p:cNvPr>
          <p:cNvCxnSpPr>
            <a:cxnSpLocks/>
          </p:cNvCxnSpPr>
          <p:nvPr/>
        </p:nvCxnSpPr>
        <p:spPr>
          <a:xfrm flipV="1">
            <a:off x="3837655" y="1998255"/>
            <a:ext cx="838636" cy="1673878"/>
          </a:xfrm>
          <a:prstGeom prst="line">
            <a:avLst/>
          </a:prstGeom>
          <a:ln w="38100" cap="rnd">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3527782" y="1349273"/>
            <a:ext cx="1428750" cy="2971800"/>
            <a:chOff x="4800600" y="2103120"/>
            <a:chExt cx="2286000" cy="4754880"/>
          </a:xfrm>
        </p:grpSpPr>
        <p:sp>
          <p:nvSpPr>
            <p:cNvPr id="53" name="Oval 52"/>
            <p:cNvSpPr/>
            <p:nvPr/>
          </p:nvSpPr>
          <p:spPr>
            <a:xfrm>
              <a:off x="6858000" y="21031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4" name="Oval 53"/>
            <p:cNvSpPr/>
            <p:nvPr/>
          </p:nvSpPr>
          <p:spPr>
            <a:xfrm>
              <a:off x="4800600" y="21031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5" name="Oval 54"/>
            <p:cNvSpPr/>
            <p:nvPr/>
          </p:nvSpPr>
          <p:spPr>
            <a:xfrm>
              <a:off x="6858000" y="30175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6" name="Oval 55"/>
            <p:cNvSpPr/>
            <p:nvPr/>
          </p:nvSpPr>
          <p:spPr>
            <a:xfrm>
              <a:off x="4800600" y="30175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7" name="Oval 56"/>
            <p:cNvSpPr/>
            <p:nvPr/>
          </p:nvSpPr>
          <p:spPr>
            <a:xfrm>
              <a:off x="6858000" y="39319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8" name="Oval 57"/>
            <p:cNvSpPr/>
            <p:nvPr/>
          </p:nvSpPr>
          <p:spPr>
            <a:xfrm>
              <a:off x="4800600" y="39319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59" name="Oval 58"/>
            <p:cNvSpPr/>
            <p:nvPr/>
          </p:nvSpPr>
          <p:spPr>
            <a:xfrm>
              <a:off x="4800600" y="662940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60" name="Oval 59"/>
            <p:cNvSpPr/>
            <p:nvPr/>
          </p:nvSpPr>
          <p:spPr>
            <a:xfrm>
              <a:off x="6858000" y="48463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61" name="Oval 60"/>
            <p:cNvSpPr/>
            <p:nvPr/>
          </p:nvSpPr>
          <p:spPr>
            <a:xfrm>
              <a:off x="4800600" y="484632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62" name="Oval 61"/>
            <p:cNvSpPr/>
            <p:nvPr/>
          </p:nvSpPr>
          <p:spPr>
            <a:xfrm>
              <a:off x="6858000" y="662940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63" name="Oval 62"/>
            <p:cNvSpPr/>
            <p:nvPr/>
          </p:nvSpPr>
          <p:spPr>
            <a:xfrm>
              <a:off x="6858000" y="571500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sp>
          <p:nvSpPr>
            <p:cNvPr id="64" name="Oval 63"/>
            <p:cNvSpPr/>
            <p:nvPr/>
          </p:nvSpPr>
          <p:spPr>
            <a:xfrm>
              <a:off x="4800600" y="5715000"/>
              <a:ext cx="228600" cy="228600"/>
            </a:xfrm>
            <a:prstGeom prst="ellipse">
              <a:avLst/>
            </a:prstGeom>
            <a:solidFill>
              <a:schemeClr val="tx2">
                <a:lumMod val="5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800" fontAlgn="auto">
                <a:lnSpc>
                  <a:spcPct val="100000"/>
                </a:lnSpc>
                <a:spcBef>
                  <a:spcPts val="0"/>
                </a:spcBef>
                <a:spcAft>
                  <a:spcPts val="0"/>
                </a:spcAft>
              </a:pPr>
              <a:endParaRPr lang="en-US" sz="875" dirty="0">
                <a:solidFill>
                  <a:srgbClr val="051243"/>
                </a:solidFill>
                <a:latin typeface="IBM Plex Sans" charset="0"/>
                <a:ea typeface="IBM Plex Sans" charset="0"/>
                <a:cs typeface="IBM Plex Sans" charset="0"/>
              </a:endParaRPr>
            </a:p>
          </p:txBody>
        </p:sp>
      </p:grpSp>
      <p:sp>
        <p:nvSpPr>
          <p:cNvPr id="65" name="TextBox 64">
            <a:extLst>
              <a:ext uri="{FF2B5EF4-FFF2-40B4-BE49-F238E27FC236}">
                <a16:creationId xmlns:a16="http://schemas.microsoft.com/office/drawing/2014/main" id="{1A609179-60E5-7640-B01A-3E38F48E946A}"/>
              </a:ext>
            </a:extLst>
          </p:cNvPr>
          <p:cNvSpPr txBox="1"/>
          <p:nvPr/>
        </p:nvSpPr>
        <p:spPr>
          <a:xfrm>
            <a:off x="5260701" y="971550"/>
            <a:ext cx="1045158" cy="172996"/>
          </a:xfrm>
          <a:prstGeom prst="rect">
            <a:avLst/>
          </a:prstGeom>
        </p:spPr>
        <p:txBody>
          <a:bodyPr wrap="none" lIns="0" tIns="0" rIns="0" bIns="0" rtlCol="0">
            <a:spAutoFit/>
          </a:bodyPr>
          <a:lstStyle/>
          <a:p>
            <a:pPr defTabSz="685800" fontAlgn="auto">
              <a:lnSpc>
                <a:spcPct val="105000"/>
              </a:lnSpc>
              <a:spcBef>
                <a:spcPts val="0"/>
              </a:spcBef>
              <a:spcAft>
                <a:spcPts val="0"/>
              </a:spcAft>
            </a:pPr>
            <a:r>
              <a:rPr lang="en-US" sz="1125" b="1" dirty="0">
                <a:solidFill>
                  <a:srgbClr val="008279"/>
                </a:solidFill>
                <a:latin typeface="IBM Plex Sans" charset="0"/>
                <a:ea typeface="IBM Plex Sans" charset="0"/>
                <a:cs typeface="IBM Plex Sans" charset="0"/>
              </a:rPr>
              <a:t>Next</a:t>
            </a:r>
            <a:r>
              <a:rPr lang="en-US" sz="1125" b="1" dirty="0">
                <a:solidFill>
                  <a:srgbClr val="F3F3F3">
                    <a:lumMod val="25000"/>
                  </a:srgbClr>
                </a:solidFill>
                <a:latin typeface="IBM Plex Sans" charset="0"/>
                <a:ea typeface="IBM Plex Sans" charset="0"/>
                <a:cs typeface="IBM Plex Sans" charset="0"/>
              </a:rPr>
              <a:t> 2</a:t>
            </a:r>
            <a:r>
              <a:rPr lang="en-US" sz="500" b="1" dirty="0">
                <a:solidFill>
                  <a:srgbClr val="F3F3F3">
                    <a:lumMod val="25000"/>
                  </a:srgbClr>
                </a:solidFill>
                <a:latin typeface="IBM Plex Sans" charset="0"/>
                <a:ea typeface="IBM Plex Sans" charset="0"/>
                <a:cs typeface="IBM Plex Sans" charset="0"/>
              </a:rPr>
              <a:t> </a:t>
            </a:r>
            <a:r>
              <a:rPr lang="mr-IN" sz="1125" b="1" dirty="0">
                <a:solidFill>
                  <a:srgbClr val="F3F3F3">
                    <a:lumMod val="25000"/>
                  </a:srgbClr>
                </a:solidFill>
                <a:latin typeface="IBM Plex Sans" charset="0"/>
                <a:ea typeface="IBM Plex Sans" charset="0"/>
                <a:cs typeface="IBM Plex Sans" charset="0"/>
              </a:rPr>
              <a:t>–</a:t>
            </a:r>
            <a:r>
              <a:rPr lang="en-US" sz="500" b="1" dirty="0">
                <a:solidFill>
                  <a:srgbClr val="F3F3F3">
                    <a:lumMod val="25000"/>
                  </a:srgbClr>
                </a:solidFill>
                <a:latin typeface="IBM Plex Sans" charset="0"/>
                <a:ea typeface="IBM Plex Sans" charset="0"/>
                <a:cs typeface="IBM Plex Sans" charset="0"/>
              </a:rPr>
              <a:t> </a:t>
            </a:r>
            <a:r>
              <a:rPr lang="en-US" sz="1125" b="1" dirty="0">
                <a:solidFill>
                  <a:srgbClr val="F3F3F3">
                    <a:lumMod val="25000"/>
                  </a:srgbClr>
                </a:solidFill>
                <a:latin typeface="IBM Plex Sans" charset="0"/>
                <a:ea typeface="IBM Plex Sans" charset="0"/>
                <a:cs typeface="IBM Plex Sans" charset="0"/>
              </a:rPr>
              <a:t>3 years</a:t>
            </a:r>
          </a:p>
        </p:txBody>
      </p:sp>
      <p:sp>
        <p:nvSpPr>
          <p:cNvPr id="66" name="TextBox 65"/>
          <p:cNvSpPr txBox="1"/>
          <p:nvPr/>
        </p:nvSpPr>
        <p:spPr>
          <a:xfrm>
            <a:off x="5117692" y="4817705"/>
            <a:ext cx="571500" cy="571500"/>
          </a:xfrm>
          <a:prstGeom prst="rect">
            <a:avLst/>
          </a:prstGeom>
        </p:spPr>
        <p:txBody>
          <a:bodyPr wrap="none" lIns="0" tIns="0" rIns="0" bIns="0" rtlCol="0">
            <a:noAutofit/>
          </a:bodyPr>
          <a:lstStyle/>
          <a:p>
            <a:pPr defTabSz="685800" fontAlgn="auto">
              <a:lnSpc>
                <a:spcPct val="105000"/>
              </a:lnSpc>
              <a:spcBef>
                <a:spcPts val="0"/>
              </a:spcBef>
              <a:spcAft>
                <a:spcPts val="0"/>
              </a:spcAft>
            </a:pPr>
            <a:endParaRPr lang="en-US" sz="1250" dirty="0">
              <a:solidFill>
                <a:srgbClr val="FFFFFF"/>
              </a:solidFill>
              <a:latin typeface="IBM Plex Sans" charset="0"/>
              <a:ea typeface="IBM Plex Sans" charset="0"/>
              <a:cs typeface="IBM Plex Sans" charset="0"/>
            </a:endParaRPr>
          </a:p>
        </p:txBody>
      </p:sp>
      <p:sp>
        <p:nvSpPr>
          <p:cNvPr id="101" name="TextBox 100">
            <a:extLst>
              <a:ext uri="{FF2B5EF4-FFF2-40B4-BE49-F238E27FC236}">
                <a16:creationId xmlns:a16="http://schemas.microsoft.com/office/drawing/2014/main" id="{1A609179-60E5-7640-B01A-3E38F48E946A}"/>
              </a:ext>
            </a:extLst>
          </p:cNvPr>
          <p:cNvSpPr txBox="1"/>
          <p:nvPr/>
        </p:nvSpPr>
        <p:spPr>
          <a:xfrm>
            <a:off x="3059739" y="971550"/>
            <a:ext cx="1027525" cy="172996"/>
          </a:xfrm>
          <a:prstGeom prst="rect">
            <a:avLst/>
          </a:prstGeom>
        </p:spPr>
        <p:txBody>
          <a:bodyPr wrap="none" lIns="0" tIns="0" rIns="0" bIns="0" rtlCol="0">
            <a:spAutoFit/>
          </a:bodyPr>
          <a:lstStyle/>
          <a:p>
            <a:pPr defTabSz="685800" fontAlgn="auto">
              <a:lnSpc>
                <a:spcPct val="105000"/>
              </a:lnSpc>
              <a:spcBef>
                <a:spcPts val="0"/>
              </a:spcBef>
              <a:spcAft>
                <a:spcPts val="0"/>
              </a:spcAft>
            </a:pPr>
            <a:r>
              <a:rPr lang="en-US" sz="1125" b="1" dirty="0">
                <a:solidFill>
                  <a:srgbClr val="008279"/>
                </a:solidFill>
                <a:latin typeface="IBM Plex Sans" charset="0"/>
                <a:ea typeface="IBM Plex Sans" charset="0"/>
                <a:cs typeface="IBM Plex Sans" charset="0"/>
              </a:rPr>
              <a:t>Past</a:t>
            </a:r>
            <a:r>
              <a:rPr lang="en-US" sz="1125" b="1" dirty="0">
                <a:solidFill>
                  <a:srgbClr val="F3F3F3">
                    <a:lumMod val="25000"/>
                  </a:srgbClr>
                </a:solidFill>
                <a:latin typeface="IBM Plex Sans" charset="0"/>
                <a:ea typeface="IBM Plex Sans" charset="0"/>
                <a:cs typeface="IBM Plex Sans" charset="0"/>
              </a:rPr>
              <a:t> 2</a:t>
            </a:r>
            <a:r>
              <a:rPr lang="en-US" sz="500" b="1" dirty="0">
                <a:solidFill>
                  <a:srgbClr val="F3F3F3">
                    <a:lumMod val="25000"/>
                  </a:srgbClr>
                </a:solidFill>
                <a:latin typeface="IBM Plex Sans" charset="0"/>
                <a:ea typeface="IBM Plex Sans" charset="0"/>
                <a:cs typeface="IBM Plex Sans" charset="0"/>
              </a:rPr>
              <a:t> </a:t>
            </a:r>
            <a:r>
              <a:rPr lang="mr-IN" sz="1125" b="1" dirty="0">
                <a:solidFill>
                  <a:srgbClr val="F3F3F3">
                    <a:lumMod val="25000"/>
                  </a:srgbClr>
                </a:solidFill>
                <a:latin typeface="IBM Plex Sans" charset="0"/>
                <a:ea typeface="IBM Plex Sans" charset="0"/>
                <a:cs typeface="IBM Plex Sans" charset="0"/>
              </a:rPr>
              <a:t>–</a:t>
            </a:r>
            <a:r>
              <a:rPr lang="en-US" sz="500" b="1" dirty="0">
                <a:solidFill>
                  <a:srgbClr val="F3F3F3">
                    <a:lumMod val="25000"/>
                  </a:srgbClr>
                </a:solidFill>
                <a:latin typeface="IBM Plex Sans" charset="0"/>
                <a:ea typeface="IBM Plex Sans" charset="0"/>
                <a:cs typeface="IBM Plex Sans" charset="0"/>
              </a:rPr>
              <a:t> </a:t>
            </a:r>
            <a:r>
              <a:rPr lang="en-US" sz="1125" b="1" dirty="0">
                <a:solidFill>
                  <a:srgbClr val="F3F3F3">
                    <a:lumMod val="25000"/>
                  </a:srgbClr>
                </a:solidFill>
                <a:latin typeface="IBM Plex Sans" charset="0"/>
                <a:ea typeface="IBM Plex Sans" charset="0"/>
                <a:cs typeface="IBM Plex Sans" charset="0"/>
              </a:rPr>
              <a:t>3 years</a:t>
            </a:r>
          </a:p>
        </p:txBody>
      </p:sp>
      <p:sp>
        <p:nvSpPr>
          <p:cNvPr id="104" name="Rectangle 3">
            <a:extLst>
              <a:ext uri="{FF2B5EF4-FFF2-40B4-BE49-F238E27FC236}">
                <a16:creationId xmlns:a16="http://schemas.microsoft.com/office/drawing/2014/main" id="{0D5C6D12-E642-9A45-AC38-C984073339CD}"/>
              </a:ext>
            </a:extLst>
          </p:cNvPr>
          <p:cNvSpPr txBox="1">
            <a:spLocks noChangeArrowheads="1"/>
          </p:cNvSpPr>
          <p:nvPr/>
        </p:nvSpPr>
        <p:spPr>
          <a:xfrm>
            <a:off x="161244" y="4171950"/>
            <a:ext cx="1469942" cy="406682"/>
          </a:xfrm>
          <a:prstGeom prst="rect">
            <a:avLst/>
          </a:prstGeom>
          <a:noFill/>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Font typeface="Wingdings" pitchFamily="2" charset="2"/>
              <a:buNone/>
            </a:pPr>
            <a:r>
              <a:rPr lang="en-US" altLang="en-GB" sz="1000" kern="0" dirty="0">
                <a:solidFill>
                  <a:srgbClr val="F3F3F3">
                    <a:lumMod val="90000"/>
                  </a:srgbClr>
                </a:solidFill>
                <a:latin typeface="IBM Plex Sans" charset="0"/>
                <a:ea typeface="IBM Plex Sans" charset="0"/>
                <a:cs typeface="IBM Plex Sans" charset="0"/>
              </a:rPr>
              <a:t>Sampling: Global</a:t>
            </a:r>
            <a:br>
              <a:rPr lang="en-US" altLang="en-GB" sz="1000" kern="0" dirty="0">
                <a:solidFill>
                  <a:srgbClr val="F3F3F3">
                    <a:lumMod val="90000"/>
                  </a:srgbClr>
                </a:solidFill>
                <a:latin typeface="IBM Plex Sans" charset="0"/>
                <a:ea typeface="IBM Plex Sans" charset="0"/>
                <a:cs typeface="IBM Plex Sans" charset="0"/>
              </a:rPr>
            </a:br>
            <a:r>
              <a:rPr lang="en-US" altLang="en-GB" sz="1000" kern="0" dirty="0">
                <a:solidFill>
                  <a:srgbClr val="F3F3F3">
                    <a:lumMod val="90000"/>
                  </a:srgbClr>
                </a:solidFill>
                <a:latin typeface="IBM Plex Sans" charset="0"/>
                <a:ea typeface="IBM Plex Sans" charset="0"/>
                <a:cs typeface="IBM Plex Sans" charset="0"/>
              </a:rPr>
              <a:t>Electronics participants</a:t>
            </a:r>
          </a:p>
        </p:txBody>
      </p:sp>
      <p:sp>
        <p:nvSpPr>
          <p:cNvPr id="7" name="TextBox 6"/>
          <p:cNvSpPr txBox="1"/>
          <p:nvPr/>
        </p:nvSpPr>
        <p:spPr>
          <a:xfrm>
            <a:off x="91440" y="4513262"/>
            <a:ext cx="2051685" cy="438582"/>
          </a:xfrm>
          <a:prstGeom prst="rect">
            <a:avLst/>
          </a:prstGeom>
          <a:noFill/>
        </p:spPr>
        <p:txBody>
          <a:bodyPr wrap="square" rtlCol="0">
            <a:spAutoFit/>
          </a:bodyPr>
          <a:lstStyle/>
          <a:p>
            <a:r>
              <a:rPr lang="en-US" sz="500" dirty="0">
                <a:solidFill>
                  <a:schemeClr val="bg2"/>
                </a:solidFill>
                <a:latin typeface="IBM Plex Sans" charset="0"/>
                <a:ea typeface="IBM Plex Sans" charset="0"/>
                <a:cs typeface="IBM Plex Sans" charset="0"/>
              </a:rPr>
              <a:t>2.4.1 Change in enterprise's business model (past 2-3 yrs.) (MR all)(including EXCLUSIVE CHOICE) and Q2.4.2: Change in enterprise's business </a:t>
            </a:r>
            <a:r>
              <a:rPr lang="en-US" sz="500" dirty="0">
                <a:solidFill>
                  <a:schemeClr val="bg1"/>
                </a:solidFill>
                <a:latin typeface="IBM Plex Sans" charset="0"/>
                <a:ea typeface="IBM Plex Sans" charset="0"/>
                <a:cs typeface="IBM Plex Sans" charset="0"/>
              </a:rPr>
              <a:t>model (next 2-3 yrs.) (MR all)(INCLUDING EXCLUSIVE CHOICE) .  Please note, some items contain  a low respondent sample and may not be fully indicative, ]</a:t>
            </a:r>
          </a:p>
        </p:txBody>
      </p:sp>
    </p:spTree>
    <p:extLst>
      <p:ext uri="{BB962C8B-B14F-4D97-AF65-F5344CB8AC3E}">
        <p14:creationId xmlns:p14="http://schemas.microsoft.com/office/powerpoint/2010/main" val="10234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285750" y="428625"/>
            <a:ext cx="8309610" cy="714375"/>
          </a:xfrm>
        </p:spPr>
        <p:txBody>
          <a:bodyPr/>
          <a:lstStyle/>
          <a:p>
            <a:r>
              <a:rPr lang="en-US" sz="2400" dirty="0">
                <a:latin typeface="IBM Plex Sans" charset="0"/>
                <a:ea typeface="IBM Plex Sans" charset="0"/>
                <a:cs typeface="IBM Plex Sans" charset="0"/>
              </a:rPr>
              <a:t>In the 2017 IBM IBV C-suite study, </a:t>
            </a:r>
            <a:r>
              <a:rPr lang="en-US" sz="2400" dirty="0"/>
              <a:t>c</a:t>
            </a:r>
            <a:r>
              <a:rPr lang="en-US" sz="2400" dirty="0">
                <a:latin typeface="IBM Plex Sans" charset="0"/>
                <a:ea typeface="IBM Plex Sans" charset="0"/>
                <a:cs typeface="IBM Plex Sans" charset="0"/>
              </a:rPr>
              <a:t>luster analysis revealed three archetypes, and one is breaking ahead quickly</a:t>
            </a:r>
          </a:p>
        </p:txBody>
      </p:sp>
      <p:sp>
        <p:nvSpPr>
          <p:cNvPr id="33" name="Content Placeholder 3"/>
          <p:cNvSpPr txBox="1">
            <a:spLocks/>
          </p:cNvSpPr>
          <p:nvPr/>
        </p:nvSpPr>
        <p:spPr>
          <a:xfrm>
            <a:off x="3508632" y="1563817"/>
            <a:ext cx="5602492" cy="3364505"/>
          </a:xfrm>
          <a:prstGeom prst="rect">
            <a:avLst/>
          </a:prstGeom>
        </p:spPr>
        <p:txBody>
          <a:bodyPr lIns="0" tIns="0" rIns="91440" bIns="0"/>
          <a:lstStyle>
            <a:lvl1pPr marL="173038" indent="-173038" algn="l" rtl="0" fontAlgn="base">
              <a:spcBef>
                <a:spcPct val="500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375"/>
              </a:spcBef>
              <a:buNone/>
            </a:pPr>
            <a:r>
              <a:rPr lang="en-US" sz="1600" b="1" kern="0" dirty="0">
                <a:solidFill>
                  <a:srgbClr val="8B32C9"/>
                </a:solidFill>
                <a:latin typeface="IBM Plex Sans" charset="0"/>
                <a:ea typeface="IBM Plex Sans" charset="0"/>
                <a:cs typeface="IBM Plex Sans" charset="0"/>
              </a:rPr>
              <a:t>Reinventors differentiate themselves in seven areas</a:t>
            </a:r>
          </a:p>
          <a:p>
            <a:pPr>
              <a:lnSpc>
                <a:spcPct val="100000"/>
              </a:lnSpc>
            </a:pPr>
            <a:r>
              <a:rPr lang="en-US" b="1" kern="0" dirty="0">
                <a:solidFill>
                  <a:schemeClr val="bg1">
                    <a:lumMod val="50000"/>
                  </a:schemeClr>
                </a:solidFill>
                <a:latin typeface="IBM Plex Sans" charset="0"/>
                <a:ea typeface="IBM Plex Sans" charset="0"/>
                <a:cs typeface="IBM Plex Sans" charset="0"/>
              </a:rPr>
              <a:t>Customer experience focus</a:t>
            </a:r>
          </a:p>
          <a:p>
            <a:pPr lvl="1">
              <a:lnSpc>
                <a:spcPct val="100000"/>
              </a:lnSpc>
              <a:spcBef>
                <a:spcPts val="0"/>
              </a:spcBef>
            </a:pPr>
            <a:r>
              <a:rPr lang="en-US" kern="0" dirty="0">
                <a:solidFill>
                  <a:schemeClr val="bg1">
                    <a:lumMod val="50000"/>
                  </a:schemeClr>
                </a:solidFill>
                <a:latin typeface="IBM Plex Sans" charset="0"/>
                <a:ea typeface="IBM Plex Sans" charset="0"/>
                <a:cs typeface="IBM Plex Sans" charset="0"/>
              </a:rPr>
              <a:t>Data and insights to innovate products and services</a:t>
            </a:r>
          </a:p>
          <a:p>
            <a:pPr>
              <a:lnSpc>
                <a:spcPct val="100000"/>
              </a:lnSpc>
            </a:pPr>
            <a:r>
              <a:rPr lang="en-US" b="1" kern="0" dirty="0">
                <a:solidFill>
                  <a:schemeClr val="bg1">
                    <a:lumMod val="50000"/>
                  </a:schemeClr>
                </a:solidFill>
                <a:latin typeface="IBM Plex Sans" charset="0"/>
                <a:ea typeface="IBM Plex Sans" charset="0"/>
                <a:cs typeface="IBM Plex Sans" charset="0"/>
              </a:rPr>
              <a:t>Deploying digital technologies</a:t>
            </a:r>
          </a:p>
          <a:p>
            <a:pPr lvl="1">
              <a:lnSpc>
                <a:spcPct val="100000"/>
              </a:lnSpc>
              <a:spcBef>
                <a:spcPts val="0"/>
              </a:spcBef>
            </a:pPr>
            <a:r>
              <a:rPr lang="en-US" kern="0" dirty="0">
                <a:solidFill>
                  <a:schemeClr val="bg1">
                    <a:lumMod val="50000"/>
                  </a:schemeClr>
                </a:solidFill>
                <a:latin typeface="IBM Plex Sans" charset="0"/>
                <a:ea typeface="IBM Plex Sans" charset="0"/>
                <a:cs typeface="IBM Plex Sans" charset="0"/>
              </a:rPr>
              <a:t>Latest technologies to transform interactions and transactions </a:t>
            </a:r>
          </a:p>
          <a:p>
            <a:pPr>
              <a:lnSpc>
                <a:spcPct val="100000"/>
              </a:lnSpc>
            </a:pPr>
            <a:r>
              <a:rPr lang="en-US" b="1" kern="0" dirty="0">
                <a:solidFill>
                  <a:schemeClr val="bg1">
                    <a:lumMod val="50000"/>
                  </a:schemeClr>
                </a:solidFill>
                <a:latin typeface="IBM Plex Sans" charset="0"/>
                <a:ea typeface="IBM Plex Sans" charset="0"/>
                <a:cs typeface="IBM Plex Sans" charset="0"/>
              </a:rPr>
              <a:t>Competitive strategy</a:t>
            </a:r>
          </a:p>
          <a:p>
            <a:pPr lvl="1">
              <a:lnSpc>
                <a:spcPct val="100000"/>
              </a:lnSpc>
              <a:spcBef>
                <a:spcPts val="0"/>
              </a:spcBef>
            </a:pPr>
            <a:r>
              <a:rPr lang="en-US" kern="0" dirty="0">
                <a:solidFill>
                  <a:schemeClr val="bg1">
                    <a:lumMod val="50000"/>
                  </a:schemeClr>
                </a:solidFill>
                <a:latin typeface="IBM Plex Sans" charset="0"/>
                <a:ea typeface="IBM Plex Sans" charset="0"/>
                <a:cs typeface="IBM Plex Sans" charset="0"/>
              </a:rPr>
              <a:t>Disrupt by changing the rules of the game</a:t>
            </a:r>
          </a:p>
          <a:p>
            <a:pPr lvl="1">
              <a:lnSpc>
                <a:spcPct val="100000"/>
              </a:lnSpc>
              <a:spcBef>
                <a:spcPts val="188"/>
              </a:spcBef>
            </a:pPr>
            <a:r>
              <a:rPr lang="en-US" kern="0" dirty="0">
                <a:solidFill>
                  <a:schemeClr val="bg1">
                    <a:lumMod val="50000"/>
                  </a:schemeClr>
                </a:solidFill>
                <a:latin typeface="IBM Plex Sans" charset="0"/>
                <a:ea typeface="IBM Plex Sans" charset="0"/>
                <a:cs typeface="IBM Plex Sans" charset="0"/>
              </a:rPr>
              <a:t>Data and analytics to inform business strategy</a:t>
            </a:r>
          </a:p>
          <a:p>
            <a:pPr>
              <a:lnSpc>
                <a:spcPct val="100000"/>
              </a:lnSpc>
            </a:pPr>
            <a:r>
              <a:rPr lang="en-US" b="1" kern="0" dirty="0">
                <a:solidFill>
                  <a:schemeClr val="bg1">
                    <a:lumMod val="50000"/>
                  </a:schemeClr>
                </a:solidFill>
                <a:latin typeface="IBM Plex Sans" charset="0"/>
                <a:ea typeface="IBM Plex Sans" charset="0"/>
                <a:cs typeface="IBM Plex Sans" charset="0"/>
              </a:rPr>
              <a:t>Organization agility</a:t>
            </a:r>
          </a:p>
          <a:p>
            <a:pPr lvl="1">
              <a:lnSpc>
                <a:spcPct val="100000"/>
              </a:lnSpc>
              <a:spcBef>
                <a:spcPts val="0"/>
              </a:spcBef>
            </a:pPr>
            <a:r>
              <a:rPr lang="en-US" kern="0" dirty="0">
                <a:solidFill>
                  <a:schemeClr val="bg1">
                    <a:lumMod val="50000"/>
                  </a:schemeClr>
                </a:solidFill>
                <a:latin typeface="IBM Plex Sans" charset="0"/>
                <a:ea typeface="IBM Plex Sans" charset="0"/>
                <a:cs typeface="IBM Plex Sans" charset="0"/>
              </a:rPr>
              <a:t>Rapid prototyping to test and refine strategy</a:t>
            </a:r>
          </a:p>
          <a:p>
            <a:pPr lvl="1">
              <a:lnSpc>
                <a:spcPct val="100000"/>
              </a:lnSpc>
              <a:spcBef>
                <a:spcPts val="188"/>
              </a:spcBef>
            </a:pPr>
            <a:r>
              <a:rPr lang="en-US" kern="0" dirty="0">
                <a:solidFill>
                  <a:schemeClr val="bg1">
                    <a:lumMod val="50000"/>
                  </a:schemeClr>
                </a:solidFill>
                <a:latin typeface="IBM Plex Sans" charset="0"/>
                <a:ea typeface="IBM Plex Sans" charset="0"/>
                <a:cs typeface="IBM Plex Sans" charset="0"/>
              </a:rPr>
              <a:t>Aligned IT and business strategy</a:t>
            </a:r>
          </a:p>
          <a:p>
            <a:pPr lvl="1">
              <a:lnSpc>
                <a:spcPct val="100000"/>
              </a:lnSpc>
              <a:spcBef>
                <a:spcPts val="188"/>
              </a:spcBef>
            </a:pPr>
            <a:r>
              <a:rPr lang="en-US" kern="0" dirty="0">
                <a:solidFill>
                  <a:schemeClr val="bg1">
                    <a:lumMod val="50000"/>
                  </a:schemeClr>
                </a:solidFill>
                <a:latin typeface="IBM Plex Sans" charset="0"/>
                <a:ea typeface="IBM Plex Sans" charset="0"/>
                <a:cs typeface="IBM Plex Sans" charset="0"/>
              </a:rPr>
              <a:t>Short feedback and adaptation cycles</a:t>
            </a:r>
          </a:p>
        </p:txBody>
      </p:sp>
      <p:sp>
        <p:nvSpPr>
          <p:cNvPr id="35" name="Rectangle 3"/>
          <p:cNvSpPr txBox="1">
            <a:spLocks noChangeArrowheads="1"/>
          </p:cNvSpPr>
          <p:nvPr/>
        </p:nvSpPr>
        <p:spPr>
          <a:xfrm>
            <a:off x="751558" y="1925184"/>
            <a:ext cx="1174433" cy="28093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sz="3000" kern="0" dirty="0">
                <a:solidFill>
                  <a:srgbClr val="000000"/>
                </a:solidFill>
                <a:latin typeface="IBM Plex Sans" charset="0"/>
                <a:ea typeface="IBM Plex Sans" charset="0"/>
                <a:cs typeface="IBM Plex Sans" charset="0"/>
              </a:rPr>
              <a:t>29%</a:t>
            </a:r>
            <a:br>
              <a:rPr lang="en-US" sz="3000" kern="0" dirty="0">
                <a:solidFill>
                  <a:srgbClr val="F3F3F3">
                    <a:lumMod val="75000"/>
                  </a:srgbClr>
                </a:solidFill>
                <a:latin typeface="IBM Plex Sans" charset="0"/>
                <a:ea typeface="IBM Plex Sans" charset="0"/>
                <a:cs typeface="IBM Plex Sans" charset="0"/>
              </a:rPr>
            </a:br>
            <a:endParaRPr lang="en-US" sz="3000" b="1" kern="0" dirty="0">
              <a:solidFill>
                <a:srgbClr val="F3F3F3">
                  <a:lumMod val="75000"/>
                </a:srgbClr>
              </a:solidFill>
              <a:latin typeface="IBM Plex Sans" charset="0"/>
              <a:ea typeface="IBM Plex Sans" charset="0"/>
              <a:cs typeface="IBM Plex Sans" charset="0"/>
            </a:endParaRPr>
          </a:p>
          <a:p>
            <a:pPr marL="0" indent="0" defTabSz="685800">
              <a:lnSpc>
                <a:spcPct val="100000"/>
              </a:lnSpc>
              <a:spcBef>
                <a:spcPts val="750"/>
              </a:spcBef>
              <a:buNone/>
            </a:pPr>
            <a:endParaRPr lang="en-US" altLang="en-GB" sz="1200" b="1" kern="0" dirty="0">
              <a:solidFill>
                <a:srgbClr val="F3F3F3">
                  <a:lumMod val="75000"/>
                </a:srgbClr>
              </a:solidFill>
              <a:latin typeface="IBM Plex Sans" charset="0"/>
              <a:ea typeface="IBM Plex Sans" charset="0"/>
              <a:cs typeface="IBM Plex Sans" charset="0"/>
            </a:endParaRPr>
          </a:p>
        </p:txBody>
      </p:sp>
      <p:sp>
        <p:nvSpPr>
          <p:cNvPr id="36" name="Rectangle 3"/>
          <p:cNvSpPr txBox="1">
            <a:spLocks noChangeArrowheads="1"/>
          </p:cNvSpPr>
          <p:nvPr/>
        </p:nvSpPr>
        <p:spPr>
          <a:xfrm>
            <a:off x="782818" y="2966431"/>
            <a:ext cx="988203" cy="336128"/>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sz="3000" kern="0" dirty="0">
                <a:solidFill>
                  <a:srgbClr val="000000"/>
                </a:solidFill>
                <a:latin typeface="IBM Plex Sans" charset="0"/>
                <a:ea typeface="IBM Plex Sans" charset="0"/>
                <a:cs typeface="IBM Plex Sans" charset="0"/>
              </a:rPr>
              <a:t>32%</a:t>
            </a:r>
            <a:br>
              <a:rPr lang="en-US" sz="3000" kern="0" dirty="0">
                <a:solidFill>
                  <a:srgbClr val="F3F3F3">
                    <a:lumMod val="75000"/>
                  </a:srgbClr>
                </a:solidFill>
                <a:latin typeface="IBM Plex Sans" charset="0"/>
                <a:ea typeface="IBM Plex Sans" charset="0"/>
                <a:cs typeface="IBM Plex Sans" charset="0"/>
              </a:rPr>
            </a:br>
            <a:endParaRPr lang="en-US" sz="3000" b="1" kern="0" dirty="0">
              <a:solidFill>
                <a:srgbClr val="F3F3F3">
                  <a:lumMod val="75000"/>
                </a:srgbClr>
              </a:solidFill>
              <a:latin typeface="IBM Plex Sans" charset="0"/>
              <a:ea typeface="IBM Plex Sans" charset="0"/>
              <a:cs typeface="IBM Plex Sans" charset="0"/>
            </a:endParaRPr>
          </a:p>
          <a:p>
            <a:pPr marL="0" indent="0" defTabSz="685800">
              <a:lnSpc>
                <a:spcPct val="100000"/>
              </a:lnSpc>
              <a:spcBef>
                <a:spcPts val="750"/>
              </a:spcBef>
              <a:buNone/>
            </a:pPr>
            <a:endParaRPr lang="en-US" altLang="en-GB" sz="1200" b="1" kern="0" dirty="0">
              <a:solidFill>
                <a:srgbClr val="F3F3F3">
                  <a:lumMod val="75000"/>
                </a:srgbClr>
              </a:solidFill>
              <a:latin typeface="IBM Plex Sans" charset="0"/>
              <a:ea typeface="IBM Plex Sans" charset="0"/>
              <a:cs typeface="IBM Plex Sans" charset="0"/>
            </a:endParaRPr>
          </a:p>
        </p:txBody>
      </p:sp>
      <p:sp>
        <p:nvSpPr>
          <p:cNvPr id="37" name="Rectangle 36"/>
          <p:cNvSpPr/>
          <p:nvPr/>
        </p:nvSpPr>
        <p:spPr>
          <a:xfrm>
            <a:off x="594360" y="1595229"/>
            <a:ext cx="1488828" cy="246221"/>
          </a:xfrm>
          <a:prstGeom prst="rect">
            <a:avLst/>
          </a:prstGeom>
        </p:spPr>
        <p:txBody>
          <a:bodyPr wrap="square" lIns="0" tIns="0" rIns="0" bIns="0">
            <a:spAutoFit/>
          </a:bodyPr>
          <a:lstStyle/>
          <a:p>
            <a:pPr defTabSz="685800" fontAlgn="auto">
              <a:lnSpc>
                <a:spcPct val="100000"/>
              </a:lnSpc>
              <a:spcBef>
                <a:spcPts val="0"/>
              </a:spcBef>
              <a:spcAft>
                <a:spcPts val="0"/>
              </a:spcAft>
            </a:pPr>
            <a:r>
              <a:rPr lang="en-US" sz="1600" b="1" dirty="0">
                <a:solidFill>
                  <a:srgbClr val="8B32C9"/>
                </a:solidFill>
                <a:latin typeface="IBM Plex Sans" charset="0"/>
                <a:ea typeface="IBM Plex Sans" charset="0"/>
                <a:cs typeface="IBM Plex Sans" charset="0"/>
              </a:rPr>
              <a:t>Reinventors</a:t>
            </a:r>
            <a:endParaRPr lang="en-US" sz="1600" dirty="0">
              <a:solidFill>
                <a:srgbClr val="8B32C9"/>
              </a:solidFill>
              <a:latin typeface="IBM Plex Sans" charset="0"/>
              <a:ea typeface="IBM Plex Sans" charset="0"/>
              <a:cs typeface="IBM Plex Sans" charset="0"/>
            </a:endParaRPr>
          </a:p>
        </p:txBody>
      </p:sp>
      <p:sp>
        <p:nvSpPr>
          <p:cNvPr id="39" name="Rectangle 38"/>
          <p:cNvSpPr/>
          <p:nvPr/>
        </p:nvSpPr>
        <p:spPr>
          <a:xfrm>
            <a:off x="594360" y="2634483"/>
            <a:ext cx="1488828" cy="246221"/>
          </a:xfrm>
          <a:prstGeom prst="rect">
            <a:avLst/>
          </a:prstGeom>
        </p:spPr>
        <p:txBody>
          <a:bodyPr wrap="square" lIns="0" tIns="0" rIns="0" bIns="0">
            <a:spAutoFit/>
          </a:bodyPr>
          <a:lstStyle/>
          <a:p>
            <a:pPr defTabSz="685800" fontAlgn="auto">
              <a:lnSpc>
                <a:spcPct val="100000"/>
              </a:lnSpc>
              <a:spcBef>
                <a:spcPts val="0"/>
              </a:spcBef>
              <a:spcAft>
                <a:spcPts val="0"/>
              </a:spcAft>
            </a:pPr>
            <a:r>
              <a:rPr lang="en-US" sz="1600" b="1" dirty="0">
                <a:solidFill>
                  <a:srgbClr val="009E9A"/>
                </a:solidFill>
                <a:latin typeface="IBM Plex Sans" charset="0"/>
                <a:ea typeface="IBM Plex Sans" charset="0"/>
                <a:cs typeface="IBM Plex Sans" charset="0"/>
              </a:rPr>
              <a:t>Practitioners</a:t>
            </a:r>
            <a:endParaRPr lang="en-US" sz="1600" dirty="0">
              <a:solidFill>
                <a:srgbClr val="009E9A"/>
              </a:solidFill>
              <a:latin typeface="IBM Plex Sans" charset="0"/>
              <a:ea typeface="IBM Plex Sans" charset="0"/>
              <a:cs typeface="IBM Plex Sans" charset="0"/>
            </a:endParaRPr>
          </a:p>
        </p:txBody>
      </p:sp>
      <p:sp>
        <p:nvSpPr>
          <p:cNvPr id="40" name="Rectangle 39"/>
          <p:cNvSpPr/>
          <p:nvPr/>
        </p:nvSpPr>
        <p:spPr>
          <a:xfrm>
            <a:off x="594360" y="3673737"/>
            <a:ext cx="1488828" cy="246221"/>
          </a:xfrm>
          <a:prstGeom prst="rect">
            <a:avLst/>
          </a:prstGeom>
        </p:spPr>
        <p:txBody>
          <a:bodyPr wrap="square" lIns="0" tIns="0" rIns="0" bIns="0">
            <a:spAutoFit/>
          </a:bodyPr>
          <a:lstStyle/>
          <a:p>
            <a:pPr defTabSz="685800" fontAlgn="auto">
              <a:lnSpc>
                <a:spcPct val="100000"/>
              </a:lnSpc>
              <a:spcBef>
                <a:spcPts val="0"/>
              </a:spcBef>
              <a:spcAft>
                <a:spcPts val="0"/>
              </a:spcAft>
            </a:pPr>
            <a:r>
              <a:rPr lang="en-US" sz="1600" b="1" dirty="0">
                <a:solidFill>
                  <a:schemeClr val="bg1">
                    <a:lumMod val="50000"/>
                  </a:schemeClr>
                </a:solidFill>
                <a:latin typeface="IBM Plex Sans" charset="0"/>
                <a:ea typeface="IBM Plex Sans" charset="0"/>
                <a:cs typeface="IBM Plex Sans" charset="0"/>
              </a:rPr>
              <a:t>Aspirationals</a:t>
            </a:r>
            <a:endParaRPr lang="en-US" sz="1600" dirty="0">
              <a:solidFill>
                <a:schemeClr val="bg1">
                  <a:lumMod val="50000"/>
                </a:schemeClr>
              </a:solidFill>
              <a:latin typeface="IBM Plex Sans" charset="0"/>
              <a:ea typeface="IBM Plex Sans" charset="0"/>
              <a:cs typeface="IBM Plex Sans" charset="0"/>
            </a:endParaRPr>
          </a:p>
        </p:txBody>
      </p:sp>
      <p:sp>
        <p:nvSpPr>
          <p:cNvPr id="49" name="Rectangle 3">
            <a:extLst>
              <a:ext uri="{FF2B5EF4-FFF2-40B4-BE49-F238E27FC236}">
                <a16:creationId xmlns:a16="http://schemas.microsoft.com/office/drawing/2014/main" id="{6EBE447B-4066-E142-9010-62A35065F283}"/>
              </a:ext>
            </a:extLst>
          </p:cNvPr>
          <p:cNvSpPr txBox="1">
            <a:spLocks noChangeArrowheads="1"/>
          </p:cNvSpPr>
          <p:nvPr/>
        </p:nvSpPr>
        <p:spPr>
          <a:xfrm>
            <a:off x="594276" y="4291136"/>
            <a:ext cx="1416591" cy="637186"/>
          </a:xfrm>
          <a:prstGeom prst="rect">
            <a:avLst/>
          </a:prstGeom>
          <a:noFill/>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br>
              <a:rPr lang="en-US" altLang="en-GB" sz="800" b="1" kern="0" dirty="0">
                <a:solidFill>
                  <a:srgbClr val="051243">
                    <a:lumMod val="50000"/>
                  </a:srgbClr>
                </a:solidFill>
                <a:latin typeface="IBM Plex Sans" charset="0"/>
                <a:ea typeface="IBM Plex Sans" charset="0"/>
                <a:cs typeface="IBM Plex Sans" charset="0"/>
              </a:rPr>
            </a:br>
            <a:br>
              <a:rPr lang="en-US" altLang="en-GB" sz="800" b="1" kern="0" dirty="0">
                <a:solidFill>
                  <a:srgbClr val="051243">
                    <a:lumMod val="50000"/>
                  </a:srgbClr>
                </a:solidFill>
                <a:latin typeface="IBM Plex Sans" charset="0"/>
                <a:ea typeface="IBM Plex Sans" charset="0"/>
                <a:cs typeface="IBM Plex Sans" charset="0"/>
              </a:rPr>
            </a:br>
            <a:br>
              <a:rPr lang="en-US" altLang="en-GB" sz="800" kern="0" dirty="0">
                <a:solidFill>
                  <a:srgbClr val="051243">
                    <a:lumMod val="50000"/>
                  </a:srgbClr>
                </a:solidFill>
                <a:latin typeface="IBM Plex Sans" charset="0"/>
                <a:ea typeface="IBM Plex Sans" charset="0"/>
                <a:cs typeface="IBM Plex Sans" charset="0"/>
              </a:rPr>
            </a:br>
            <a:r>
              <a:rPr lang="en-US" altLang="en-GB" sz="800" kern="0" dirty="0">
                <a:solidFill>
                  <a:srgbClr val="051243">
                    <a:lumMod val="50000"/>
                  </a:srgbClr>
                </a:solidFill>
                <a:latin typeface="IBM Plex Sans" charset="0"/>
                <a:ea typeface="IBM Plex Sans" charset="0"/>
                <a:cs typeface="IBM Plex Sans" charset="0"/>
              </a:rPr>
              <a:t>Sampling: Global</a:t>
            </a:r>
            <a:br>
              <a:rPr lang="en-US" altLang="en-GB" sz="800" kern="0" dirty="0">
                <a:solidFill>
                  <a:srgbClr val="051243">
                    <a:lumMod val="50000"/>
                  </a:srgbClr>
                </a:solidFill>
                <a:latin typeface="IBM Plex Sans" charset="0"/>
                <a:ea typeface="IBM Plex Sans" charset="0"/>
                <a:cs typeface="IBM Plex Sans" charset="0"/>
              </a:rPr>
            </a:br>
            <a:r>
              <a:rPr lang="en-US" altLang="en-GB" sz="800" kern="0" dirty="0">
                <a:solidFill>
                  <a:srgbClr val="051243">
                    <a:lumMod val="50000"/>
                  </a:srgbClr>
                </a:solidFill>
                <a:latin typeface="IBM Plex Sans" charset="0"/>
                <a:ea typeface="IBM Plex Sans" charset="0"/>
                <a:cs typeface="IBM Plex Sans" charset="0"/>
              </a:rPr>
              <a:t>Electronics participants</a:t>
            </a:r>
          </a:p>
        </p:txBody>
      </p:sp>
      <p:sp>
        <p:nvSpPr>
          <p:cNvPr id="50" name="Rectangle 3"/>
          <p:cNvSpPr txBox="1">
            <a:spLocks noChangeArrowheads="1"/>
          </p:cNvSpPr>
          <p:nvPr/>
        </p:nvSpPr>
        <p:spPr>
          <a:xfrm>
            <a:off x="770876" y="4008052"/>
            <a:ext cx="1174432" cy="336128"/>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sz="3000" kern="0" dirty="0">
                <a:solidFill>
                  <a:srgbClr val="000000"/>
                </a:solidFill>
                <a:latin typeface="IBM Plex Sans" charset="0"/>
                <a:ea typeface="IBM Plex Sans" charset="0"/>
                <a:cs typeface="IBM Plex Sans" charset="0"/>
              </a:rPr>
              <a:t>39%</a:t>
            </a:r>
            <a:br>
              <a:rPr lang="en-US" sz="3000" kern="0" dirty="0">
                <a:solidFill>
                  <a:srgbClr val="F3F3F3">
                    <a:lumMod val="75000"/>
                  </a:srgbClr>
                </a:solidFill>
                <a:latin typeface="IBM Plex Sans" charset="0"/>
                <a:ea typeface="IBM Plex Sans" charset="0"/>
                <a:cs typeface="IBM Plex Sans" charset="0"/>
              </a:rPr>
            </a:br>
            <a:endParaRPr lang="en-US" sz="3000" b="1" kern="0" dirty="0">
              <a:solidFill>
                <a:srgbClr val="F3F3F3">
                  <a:lumMod val="75000"/>
                </a:srgbClr>
              </a:solidFill>
              <a:latin typeface="IBM Plex Sans" charset="0"/>
              <a:ea typeface="IBM Plex Sans" charset="0"/>
              <a:cs typeface="IBM Plex Sans" charset="0"/>
            </a:endParaRPr>
          </a:p>
          <a:p>
            <a:pPr marL="0" indent="0" defTabSz="685800">
              <a:lnSpc>
                <a:spcPct val="100000"/>
              </a:lnSpc>
              <a:spcBef>
                <a:spcPts val="750"/>
              </a:spcBef>
              <a:buNone/>
            </a:pPr>
            <a:endParaRPr lang="en-US" altLang="en-GB" sz="1200" b="1" kern="0" dirty="0">
              <a:solidFill>
                <a:srgbClr val="F3F3F3">
                  <a:lumMod val="75000"/>
                </a:srgbClr>
              </a:solidFill>
              <a:latin typeface="IBM Plex Sans" charset="0"/>
              <a:ea typeface="IBM Plex Sans" charset="0"/>
              <a:cs typeface="IBM Plex Sans" charset="0"/>
            </a:endParaRPr>
          </a:p>
        </p:txBody>
      </p:sp>
      <p:grpSp>
        <p:nvGrpSpPr>
          <p:cNvPr id="43" name="Group 42">
            <a:extLst>
              <a:ext uri="{FF2B5EF4-FFF2-40B4-BE49-F238E27FC236}">
                <a16:creationId xmlns:a16="http://schemas.microsoft.com/office/drawing/2014/main" id="{531188E2-7FDE-2D43-9E05-22EF10822A77}"/>
              </a:ext>
            </a:extLst>
          </p:cNvPr>
          <p:cNvGrpSpPr/>
          <p:nvPr/>
        </p:nvGrpSpPr>
        <p:grpSpPr>
          <a:xfrm>
            <a:off x="2787933" y="1474471"/>
            <a:ext cx="342900" cy="3237420"/>
            <a:chOff x="5486400" y="685800"/>
            <a:chExt cx="548640" cy="6845506"/>
          </a:xfrm>
        </p:grpSpPr>
        <p:sp>
          <p:nvSpPr>
            <p:cNvPr id="51" name="Rectangle 50">
              <a:extLst>
                <a:ext uri="{FF2B5EF4-FFF2-40B4-BE49-F238E27FC236}">
                  <a16:creationId xmlns:a16="http://schemas.microsoft.com/office/drawing/2014/main" id="{0A101F6B-F181-FE4D-9D9E-9E5EAF505078}"/>
                </a:ext>
              </a:extLst>
            </p:cNvPr>
            <p:cNvSpPr/>
            <p:nvPr/>
          </p:nvSpPr>
          <p:spPr>
            <a:xfrm>
              <a:off x="5486400" y="4856686"/>
              <a:ext cx="548640" cy="2674620"/>
            </a:xfrm>
            <a:prstGeom prst="rect">
              <a:avLst/>
            </a:prstGeom>
            <a:solidFill>
              <a:srgbClr val="8B8B8B"/>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3200" dirty="0">
                <a:solidFill>
                  <a:srgbClr val="000000"/>
                </a:solidFill>
                <a:latin typeface="IBM Plex Sans" charset="0"/>
                <a:ea typeface="IBM Plex Sans" charset="0"/>
                <a:cs typeface="IBM Plex Sans" charset="0"/>
              </a:endParaRPr>
            </a:p>
          </p:txBody>
        </p:sp>
        <p:sp>
          <p:nvSpPr>
            <p:cNvPr id="53" name="Rectangle 52">
              <a:extLst>
                <a:ext uri="{FF2B5EF4-FFF2-40B4-BE49-F238E27FC236}">
                  <a16:creationId xmlns:a16="http://schemas.microsoft.com/office/drawing/2014/main" id="{D6A13F7C-6D81-BD4F-A098-E06C88225657}"/>
                </a:ext>
              </a:extLst>
            </p:cNvPr>
            <p:cNvSpPr/>
            <p:nvPr/>
          </p:nvSpPr>
          <p:spPr>
            <a:xfrm>
              <a:off x="5486400" y="2662126"/>
              <a:ext cx="548640" cy="219456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3200" dirty="0">
                <a:solidFill>
                  <a:srgbClr val="000000"/>
                </a:solidFill>
                <a:latin typeface="IBM Plex Sans" charset="0"/>
                <a:ea typeface="IBM Plex Sans" charset="0"/>
                <a:cs typeface="IBM Plex Sans" charset="0"/>
              </a:endParaRPr>
            </a:p>
          </p:txBody>
        </p:sp>
        <p:sp>
          <p:nvSpPr>
            <p:cNvPr id="54" name="Rectangle 53">
              <a:extLst>
                <a:ext uri="{FF2B5EF4-FFF2-40B4-BE49-F238E27FC236}">
                  <a16:creationId xmlns:a16="http://schemas.microsoft.com/office/drawing/2014/main" id="{E70AC983-5535-3547-9CD7-7148B3BF1E28}"/>
                </a:ext>
              </a:extLst>
            </p:cNvPr>
            <p:cNvSpPr/>
            <p:nvPr/>
          </p:nvSpPr>
          <p:spPr>
            <a:xfrm>
              <a:off x="5486400" y="685800"/>
              <a:ext cx="548640" cy="198882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3200" dirty="0">
                <a:solidFill>
                  <a:srgbClr val="000000"/>
                </a:solidFill>
                <a:latin typeface="IBM Plex Sans" charset="0"/>
                <a:ea typeface="IBM Plex Sans" charset="0"/>
                <a:cs typeface="IBM Plex Sans" charset="0"/>
              </a:endParaRPr>
            </a:p>
          </p:txBody>
        </p:sp>
        <p:sp>
          <p:nvSpPr>
            <p:cNvPr id="55" name="Rectangle 54">
              <a:extLst>
                <a:ext uri="{FF2B5EF4-FFF2-40B4-BE49-F238E27FC236}">
                  <a16:creationId xmlns:a16="http://schemas.microsoft.com/office/drawing/2014/main" id="{2B3A8C43-F1F7-E44B-80AE-988772A57F2F}"/>
                </a:ext>
              </a:extLst>
            </p:cNvPr>
            <p:cNvSpPr/>
            <p:nvPr/>
          </p:nvSpPr>
          <p:spPr bwMode="auto">
            <a:xfrm rot="10800000">
              <a:off x="5486400" y="685800"/>
              <a:ext cx="548639" cy="114252"/>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1000" dirty="0">
                <a:solidFill>
                  <a:srgbClr val="000000"/>
                </a:solidFill>
                <a:latin typeface="IBM Plex Sans" charset="0"/>
                <a:ea typeface="IBM Plex Sans" charset="0"/>
                <a:cs typeface="IBM Plex Sans" charset="0"/>
              </a:endParaRPr>
            </a:p>
          </p:txBody>
        </p:sp>
        <p:sp>
          <p:nvSpPr>
            <p:cNvPr id="56" name="Rectangle 55">
              <a:extLst>
                <a:ext uri="{FF2B5EF4-FFF2-40B4-BE49-F238E27FC236}">
                  <a16:creationId xmlns:a16="http://schemas.microsoft.com/office/drawing/2014/main" id="{812630E9-FE4B-5248-B32E-2520BA5B0261}"/>
                </a:ext>
              </a:extLst>
            </p:cNvPr>
            <p:cNvSpPr/>
            <p:nvPr/>
          </p:nvSpPr>
          <p:spPr bwMode="auto">
            <a:xfrm rot="10800000">
              <a:off x="5486400" y="2674620"/>
              <a:ext cx="548639" cy="114252"/>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1000" dirty="0">
                <a:solidFill>
                  <a:srgbClr val="000000"/>
                </a:solidFill>
                <a:latin typeface="IBM Plex Sans" charset="0"/>
                <a:ea typeface="IBM Plex Sans" charset="0"/>
                <a:cs typeface="IBM Plex Sans" charset="0"/>
              </a:endParaRPr>
            </a:p>
          </p:txBody>
        </p:sp>
        <p:sp>
          <p:nvSpPr>
            <p:cNvPr id="57" name="Rectangle 56">
              <a:extLst>
                <a:ext uri="{FF2B5EF4-FFF2-40B4-BE49-F238E27FC236}">
                  <a16:creationId xmlns:a16="http://schemas.microsoft.com/office/drawing/2014/main" id="{AE419545-D890-EB4C-829C-20594EF7D25A}"/>
                </a:ext>
              </a:extLst>
            </p:cNvPr>
            <p:cNvSpPr/>
            <p:nvPr/>
          </p:nvSpPr>
          <p:spPr bwMode="auto">
            <a:xfrm rot="10800000">
              <a:off x="5486400" y="4859226"/>
              <a:ext cx="548639" cy="114252"/>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800" fontAlgn="auto">
                <a:lnSpc>
                  <a:spcPct val="100000"/>
                </a:lnSpc>
                <a:spcBef>
                  <a:spcPts val="0"/>
                </a:spcBef>
                <a:spcAft>
                  <a:spcPts val="0"/>
                </a:spcAft>
              </a:pPr>
              <a:endParaRPr lang="en-US" sz="1000" dirty="0">
                <a:solidFill>
                  <a:srgbClr val="000000"/>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63114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bwMode="auto">
          <a:xfrm rot="10800000">
            <a:off x="7197284" y="1971675"/>
            <a:ext cx="285750" cy="131445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137" name="Rectangle 136"/>
          <p:cNvSpPr/>
          <p:nvPr/>
        </p:nvSpPr>
        <p:spPr bwMode="auto">
          <a:xfrm rot="10800000">
            <a:off x="7483034" y="1228725"/>
            <a:ext cx="285750" cy="205740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96" name="Rectangle 95"/>
          <p:cNvSpPr/>
          <p:nvPr/>
        </p:nvSpPr>
        <p:spPr bwMode="auto">
          <a:xfrm rot="10800000">
            <a:off x="4057651" y="1085850"/>
            <a:ext cx="285750" cy="2200276"/>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71" name="Rectangle 70"/>
          <p:cNvSpPr/>
          <p:nvPr/>
        </p:nvSpPr>
        <p:spPr bwMode="auto">
          <a:xfrm rot="10800000">
            <a:off x="3771901" y="1971675"/>
            <a:ext cx="285750" cy="1314451"/>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2" name="Title 1"/>
          <p:cNvSpPr>
            <a:spLocks noGrp="1"/>
          </p:cNvSpPr>
          <p:nvPr>
            <p:ph type="title"/>
          </p:nvPr>
        </p:nvSpPr>
        <p:spPr>
          <a:xfrm>
            <a:off x="275346" y="457200"/>
            <a:ext cx="1857375" cy="2286000"/>
          </a:xfrm>
        </p:spPr>
        <p:txBody>
          <a:bodyPr/>
          <a:lstStyle/>
          <a:p>
            <a:r>
              <a:rPr lang="en-US" sz="2500" dirty="0"/>
              <a:t>Reinventors outperform on revenue growth and profitability while leading in innovation</a:t>
            </a:r>
            <a:br>
              <a:rPr lang="en-US" sz="1750" dirty="0"/>
            </a:br>
            <a:endParaRPr lang="en-US" sz="1750" i="1" dirty="0">
              <a:solidFill>
                <a:srgbClr val="00BAB6"/>
              </a:solidFill>
            </a:endParaRPr>
          </a:p>
        </p:txBody>
      </p:sp>
      <p:sp>
        <p:nvSpPr>
          <p:cNvPr id="7" name="Text Placeholder 6"/>
          <p:cNvSpPr>
            <a:spLocks noGrp="1"/>
          </p:cNvSpPr>
          <p:nvPr>
            <p:ph type="body" sz="quarter" idx="14"/>
          </p:nvPr>
        </p:nvSpPr>
        <p:spPr>
          <a:noFill/>
        </p:spPr>
        <p:txBody>
          <a:bodyPr/>
          <a:lstStyle/>
          <a:p>
            <a:pPr>
              <a:lnSpc>
                <a:spcPct val="100000"/>
              </a:lnSpc>
              <a:spcBef>
                <a:spcPts val="563"/>
              </a:spcBef>
            </a:pPr>
            <a:r>
              <a:rPr lang="en-US" dirty="0"/>
              <a:t>Percentages represent the number of respondents who selected 4 or 5 on a 5-point scale. Source: P.1 How does the revenue growth (or budget growth) of your enterprise compare to that of your industry peers over the past 3 years? [Significantly outperform industry]; P.2 How does your enterprise’s profitability (or efficiency) compare to that of your peers over the past 3 years? [Significantly outperform industry]; P.3 What is the market perception of your enterprise’s innovation capability, relative to that of your industry peers? [Leading innovator]</a:t>
            </a:r>
          </a:p>
        </p:txBody>
      </p:sp>
      <p:sp>
        <p:nvSpPr>
          <p:cNvPr id="34" name="Rectangle 3"/>
          <p:cNvSpPr txBox="1">
            <a:spLocks noChangeArrowheads="1"/>
          </p:cNvSpPr>
          <p:nvPr/>
        </p:nvSpPr>
        <p:spPr>
          <a:xfrm>
            <a:off x="3488863" y="3400425"/>
            <a:ext cx="1226012"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altLang="en-GB" sz="1125" b="1" kern="0" dirty="0">
                <a:solidFill>
                  <a:srgbClr val="000000"/>
                </a:solidFill>
                <a:latin typeface="IBM Plex Sans" charset="0"/>
                <a:ea typeface="IBM Plex Sans" charset="0"/>
                <a:cs typeface="IBM Plex Sans" charset="0"/>
              </a:rPr>
              <a:t>High revenue growth </a:t>
            </a:r>
            <a:br>
              <a:rPr lang="en-US" altLang="en-GB" sz="1125" b="1" kern="0" dirty="0">
                <a:solidFill>
                  <a:srgbClr val="000000"/>
                </a:solidFill>
                <a:latin typeface="IBM Plex Sans" charset="0"/>
                <a:ea typeface="IBM Plex Sans" charset="0"/>
                <a:cs typeface="IBM Plex Sans" charset="0"/>
              </a:rPr>
            </a:br>
            <a:endParaRPr lang="en-US" altLang="en-GB" sz="1125" b="1" kern="0" dirty="0">
              <a:solidFill>
                <a:srgbClr val="000000"/>
              </a:solidFill>
              <a:latin typeface="IBM Plex Sans" charset="0"/>
              <a:ea typeface="IBM Plex Sans" charset="0"/>
              <a:cs typeface="IBM Plex Sans" charset="0"/>
            </a:endParaRPr>
          </a:p>
        </p:txBody>
      </p:sp>
      <p:sp>
        <p:nvSpPr>
          <p:cNvPr id="35" name="Rectangle 34"/>
          <p:cNvSpPr/>
          <p:nvPr/>
        </p:nvSpPr>
        <p:spPr bwMode="auto">
          <a:xfrm rot="10800000">
            <a:off x="3486150" y="2400300"/>
            <a:ext cx="285750" cy="885825"/>
          </a:xfrm>
          <a:prstGeom prst="rect">
            <a:avLst/>
          </a:prstGeom>
          <a:solidFill>
            <a:srgbClr val="B0B0B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38" name="Rectangle 37"/>
          <p:cNvSpPr/>
          <p:nvPr/>
        </p:nvSpPr>
        <p:spPr bwMode="auto">
          <a:xfrm rot="10800000">
            <a:off x="4057650" y="1085851"/>
            <a:ext cx="285750" cy="5715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39" name="Rectangle 3"/>
          <p:cNvSpPr txBox="1">
            <a:spLocks noChangeArrowheads="1"/>
          </p:cNvSpPr>
          <p:nvPr/>
        </p:nvSpPr>
        <p:spPr>
          <a:xfrm>
            <a:off x="3773709" y="1800225"/>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46%</a:t>
            </a:r>
            <a:endParaRPr lang="en-US" sz="1000" dirty="0">
              <a:solidFill>
                <a:srgbClr val="000000"/>
              </a:solidFill>
              <a:latin typeface="IBM Plex Sans" charset="0"/>
              <a:ea typeface="IBM Plex Sans" charset="0"/>
              <a:cs typeface="IBM Plex Sans" charset="0"/>
            </a:endParaRPr>
          </a:p>
        </p:txBody>
      </p:sp>
      <p:sp>
        <p:nvSpPr>
          <p:cNvPr id="42" name="Rectangle 3"/>
          <p:cNvSpPr txBox="1">
            <a:spLocks noChangeArrowheads="1"/>
          </p:cNvSpPr>
          <p:nvPr/>
        </p:nvSpPr>
        <p:spPr>
          <a:xfrm>
            <a:off x="3482734" y="2228850"/>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31%</a:t>
            </a:r>
            <a:endParaRPr lang="en-US" sz="1000" dirty="0">
              <a:solidFill>
                <a:srgbClr val="000000"/>
              </a:solidFill>
              <a:latin typeface="IBM Plex Sans" charset="0"/>
              <a:ea typeface="IBM Plex Sans" charset="0"/>
              <a:cs typeface="IBM Plex Sans" charset="0"/>
            </a:endParaRPr>
          </a:p>
        </p:txBody>
      </p:sp>
      <p:sp>
        <p:nvSpPr>
          <p:cNvPr id="154" name="Rectangle 153"/>
          <p:cNvSpPr/>
          <p:nvPr/>
        </p:nvSpPr>
        <p:spPr bwMode="auto">
          <a:xfrm rot="10800000">
            <a:off x="3486150" y="3257381"/>
            <a:ext cx="857250" cy="57150"/>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97" name="Rectangle 3"/>
          <p:cNvSpPr txBox="1">
            <a:spLocks noChangeArrowheads="1"/>
          </p:cNvSpPr>
          <p:nvPr/>
        </p:nvSpPr>
        <p:spPr>
          <a:xfrm>
            <a:off x="2426201" y="3943350"/>
            <a:ext cx="2431549" cy="542925"/>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625"/>
              </a:spcBef>
              <a:buNone/>
            </a:pPr>
            <a:r>
              <a:rPr lang="en-US" altLang="en-GB" sz="1000" b="1" kern="0" dirty="0">
                <a:solidFill>
                  <a:srgbClr val="9855D4"/>
                </a:solidFill>
                <a:latin typeface="IBM Plex Sans" charset="0"/>
                <a:ea typeface="IBM Plex Sans" charset="0"/>
                <a:cs typeface="IBM Plex Sans" charset="0"/>
              </a:rPr>
              <a:t>Reinventors</a:t>
            </a:r>
          </a:p>
          <a:p>
            <a:pPr marL="0" indent="0" defTabSz="685800">
              <a:lnSpc>
                <a:spcPct val="100000"/>
              </a:lnSpc>
              <a:spcBef>
                <a:spcPts val="625"/>
              </a:spcBef>
              <a:buNone/>
            </a:pPr>
            <a:r>
              <a:rPr lang="en-US" altLang="en-GB" sz="1000" b="1" kern="0" dirty="0">
                <a:solidFill>
                  <a:srgbClr val="00B4A0"/>
                </a:solidFill>
                <a:latin typeface="IBM Plex Sans" charset="0"/>
                <a:ea typeface="IBM Plex Sans" charset="0"/>
                <a:cs typeface="IBM Plex Sans" charset="0"/>
              </a:rPr>
              <a:t>Practitioners</a:t>
            </a:r>
          </a:p>
          <a:p>
            <a:pPr marL="0" indent="0" defTabSz="685800">
              <a:lnSpc>
                <a:spcPct val="100000"/>
              </a:lnSpc>
              <a:spcBef>
                <a:spcPts val="625"/>
              </a:spcBef>
              <a:buNone/>
            </a:pPr>
            <a:r>
              <a:rPr lang="en-US" altLang="en-GB" sz="1000" b="1" kern="0" dirty="0">
                <a:solidFill>
                  <a:srgbClr val="F3F3F3">
                    <a:lumMod val="50000"/>
                  </a:srgbClr>
                </a:solidFill>
                <a:latin typeface="IBM Plex Sans" charset="0"/>
                <a:ea typeface="IBM Plex Sans" charset="0"/>
                <a:cs typeface="IBM Plex Sans" charset="0"/>
              </a:rPr>
              <a:t>Aspirationals</a:t>
            </a:r>
          </a:p>
          <a:p>
            <a:pPr marL="0" indent="0" defTabSz="685800">
              <a:lnSpc>
                <a:spcPct val="100000"/>
              </a:lnSpc>
              <a:spcBef>
                <a:spcPts val="625"/>
              </a:spcBef>
              <a:buNone/>
            </a:pPr>
            <a:r>
              <a:rPr lang="en-US" altLang="en-GB" sz="1000" kern="0" dirty="0">
                <a:solidFill>
                  <a:srgbClr val="000000"/>
                </a:solidFill>
                <a:latin typeface="IBM Plex Sans" charset="0"/>
                <a:ea typeface="IBM Plex Sans" charset="0"/>
                <a:cs typeface="IBM Plex Sans" charset="0"/>
              </a:rPr>
              <a:t>Sampling: Electronics participants</a:t>
            </a:r>
          </a:p>
        </p:txBody>
      </p:sp>
      <p:sp>
        <p:nvSpPr>
          <p:cNvPr id="110" name="Rectangle 109"/>
          <p:cNvSpPr/>
          <p:nvPr/>
        </p:nvSpPr>
        <p:spPr bwMode="auto">
          <a:xfrm rot="10800000">
            <a:off x="5200651" y="2343150"/>
            <a:ext cx="285750" cy="942975"/>
          </a:xfrm>
          <a:prstGeom prst="rect">
            <a:avLst/>
          </a:prstGeom>
          <a:solidFill>
            <a:srgbClr val="B0B0B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116" name="Rectangle 115"/>
          <p:cNvSpPr/>
          <p:nvPr/>
        </p:nvSpPr>
        <p:spPr bwMode="auto">
          <a:xfrm rot="10800000">
            <a:off x="5482784" y="1857375"/>
            <a:ext cx="285750" cy="142875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117" name="Rectangle 116"/>
          <p:cNvSpPr/>
          <p:nvPr/>
        </p:nvSpPr>
        <p:spPr bwMode="auto">
          <a:xfrm rot="10800000">
            <a:off x="5768534" y="1543050"/>
            <a:ext cx="285750" cy="1743075"/>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grpSp>
        <p:nvGrpSpPr>
          <p:cNvPr id="128" name="Group 127"/>
          <p:cNvGrpSpPr/>
          <p:nvPr/>
        </p:nvGrpSpPr>
        <p:grpSpPr>
          <a:xfrm>
            <a:off x="6915150" y="2371725"/>
            <a:ext cx="857250" cy="942975"/>
            <a:chOff x="4800600" y="3794760"/>
            <a:chExt cx="1371600" cy="1508760"/>
          </a:xfrm>
        </p:grpSpPr>
        <p:sp>
          <p:nvSpPr>
            <p:cNvPr id="130" name="Rectangle 129"/>
            <p:cNvSpPr/>
            <p:nvPr/>
          </p:nvSpPr>
          <p:spPr bwMode="auto">
            <a:xfrm rot="10800000">
              <a:off x="4800601" y="3794760"/>
              <a:ext cx="457200" cy="1463040"/>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133" name="Rectangle 132"/>
            <p:cNvSpPr/>
            <p:nvPr/>
          </p:nvSpPr>
          <p:spPr bwMode="auto">
            <a:xfrm rot="10800000">
              <a:off x="4800600" y="5212080"/>
              <a:ext cx="1371600"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grpSp>
      <p:sp>
        <p:nvSpPr>
          <p:cNvPr id="51" name="Content Placeholder 112"/>
          <p:cNvSpPr txBox="1">
            <a:spLocks/>
          </p:cNvSpPr>
          <p:nvPr/>
        </p:nvSpPr>
        <p:spPr>
          <a:xfrm>
            <a:off x="2426201" y="154305"/>
            <a:ext cx="6860674" cy="657225"/>
          </a:xfrm>
          <a:prstGeom prst="rect">
            <a:avLst/>
          </a:prstGeom>
        </p:spPr>
        <p:txBody>
          <a:bodyPr lIns="0" tIns="0" rIns="0" bIns="0"/>
          <a:lstStyle>
            <a:lvl1pPr marL="0" indent="0" algn="l" defTabSz="1097280" rtl="0" eaLnBrk="1" latinLnBrk="0" hangingPunct="1">
              <a:lnSpc>
                <a:spcPct val="105000"/>
              </a:lnSpc>
              <a:spcBef>
                <a:spcPts val="1200"/>
              </a:spcBef>
              <a:buFontTx/>
              <a:buNone/>
              <a:tabLst/>
              <a:defRPr sz="2000" b="0" i="0" kern="1200">
                <a:solidFill>
                  <a:schemeClr val="bg2"/>
                </a:solidFill>
                <a:latin typeface="Arial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Arial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Arial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fontAlgn="auto">
              <a:spcAft>
                <a:spcPts val="0"/>
              </a:spcAft>
            </a:pPr>
            <a:r>
              <a:rPr lang="en-US" altLang="en-GB" sz="1500" dirty="0">
                <a:solidFill>
                  <a:srgbClr val="000000">
                    <a:lumMod val="50000"/>
                    <a:lumOff val="50000"/>
                  </a:srgbClr>
                </a:solidFill>
                <a:latin typeface="IBM Plex Sans" charset="0"/>
                <a:ea typeface="IBM Plex Sans" charset="0"/>
                <a:cs typeface="IBM Plex Sans" charset="0"/>
              </a:rPr>
              <a:t>Financial performance </a:t>
            </a:r>
            <a:r>
              <a:rPr lang="mr-IN" altLang="en-GB" sz="1500" dirty="0">
                <a:solidFill>
                  <a:srgbClr val="000000">
                    <a:lumMod val="50000"/>
                    <a:lumOff val="50000"/>
                  </a:srgbClr>
                </a:solidFill>
                <a:latin typeface="IBM Plex Sans" charset="0"/>
                <a:ea typeface="IBM Plex Sans" charset="0"/>
                <a:cs typeface="IBM Plex Sans" charset="0"/>
              </a:rPr>
              <a:t>–</a:t>
            </a:r>
            <a:r>
              <a:rPr lang="en-US" altLang="en-GB" sz="1500" dirty="0">
                <a:solidFill>
                  <a:srgbClr val="000000">
                    <a:lumMod val="50000"/>
                    <a:lumOff val="50000"/>
                  </a:srgbClr>
                </a:solidFill>
                <a:latin typeface="IBM Plex Sans" charset="0"/>
                <a:ea typeface="IBM Plex Sans" charset="0"/>
                <a:cs typeface="IBM Plex Sans" charset="0"/>
              </a:rPr>
              <a:t> revenue growth, profitability and innovation</a:t>
            </a:r>
            <a:endParaRPr lang="en-US" sz="1500" dirty="0">
              <a:solidFill>
                <a:srgbClr val="000000">
                  <a:lumMod val="50000"/>
                  <a:lumOff val="50000"/>
                </a:srgbClr>
              </a:solidFill>
              <a:latin typeface="IBM Plex Sans" charset="0"/>
              <a:ea typeface="IBM Plex Sans" charset="0"/>
              <a:cs typeface="IBM Plex Sans" charset="0"/>
            </a:endParaRPr>
          </a:p>
        </p:txBody>
      </p:sp>
      <p:sp>
        <p:nvSpPr>
          <p:cNvPr id="52" name="Rectangle 3"/>
          <p:cNvSpPr txBox="1">
            <a:spLocks noChangeArrowheads="1"/>
          </p:cNvSpPr>
          <p:nvPr/>
        </p:nvSpPr>
        <p:spPr>
          <a:xfrm>
            <a:off x="4057650" y="914400"/>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77%</a:t>
            </a:r>
            <a:endParaRPr lang="en-US" sz="1000" dirty="0">
              <a:solidFill>
                <a:srgbClr val="000000"/>
              </a:solidFill>
              <a:latin typeface="IBM Plex Sans" charset="0"/>
              <a:ea typeface="IBM Plex Sans" charset="0"/>
              <a:cs typeface="IBM Plex Sans" charset="0"/>
            </a:endParaRPr>
          </a:p>
        </p:txBody>
      </p:sp>
      <p:sp>
        <p:nvSpPr>
          <p:cNvPr id="53" name="Rectangle 52"/>
          <p:cNvSpPr/>
          <p:nvPr/>
        </p:nvSpPr>
        <p:spPr bwMode="auto">
          <a:xfrm rot="10800000">
            <a:off x="3771900" y="1971675"/>
            <a:ext cx="285750" cy="5715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54" name="Rectangle 53"/>
          <p:cNvSpPr/>
          <p:nvPr/>
        </p:nvSpPr>
        <p:spPr bwMode="auto">
          <a:xfrm rot="10800000">
            <a:off x="3486151" y="2400301"/>
            <a:ext cx="285750" cy="5715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55" name="Rectangle 54"/>
          <p:cNvSpPr/>
          <p:nvPr/>
        </p:nvSpPr>
        <p:spPr bwMode="auto">
          <a:xfrm rot="10800000">
            <a:off x="5200650" y="3257551"/>
            <a:ext cx="857250" cy="57150"/>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atin typeface="IBM Plex Sans" charset="0"/>
              <a:ea typeface="IBM Plex Sans" charset="0"/>
              <a:cs typeface="IBM Plex Sans" charset="0"/>
            </a:endParaRPr>
          </a:p>
        </p:txBody>
      </p:sp>
      <p:sp>
        <p:nvSpPr>
          <p:cNvPr id="58" name="Rectangle 3"/>
          <p:cNvSpPr txBox="1">
            <a:spLocks noChangeArrowheads="1"/>
          </p:cNvSpPr>
          <p:nvPr/>
        </p:nvSpPr>
        <p:spPr>
          <a:xfrm>
            <a:off x="5486400" y="1685925"/>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50%</a:t>
            </a:r>
            <a:endParaRPr lang="en-US" sz="1000" dirty="0">
              <a:solidFill>
                <a:srgbClr val="000000"/>
              </a:solidFill>
              <a:latin typeface="IBM Plex Sans" charset="0"/>
              <a:ea typeface="IBM Plex Sans" charset="0"/>
              <a:cs typeface="IBM Plex Sans" charset="0"/>
            </a:endParaRPr>
          </a:p>
        </p:txBody>
      </p:sp>
      <p:sp>
        <p:nvSpPr>
          <p:cNvPr id="60" name="Rectangle 3"/>
          <p:cNvSpPr txBox="1">
            <a:spLocks noChangeArrowheads="1"/>
          </p:cNvSpPr>
          <p:nvPr/>
        </p:nvSpPr>
        <p:spPr>
          <a:xfrm>
            <a:off x="5772150" y="1371600"/>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61%</a:t>
            </a:r>
            <a:endParaRPr lang="en-US" sz="1000" dirty="0">
              <a:solidFill>
                <a:srgbClr val="000000"/>
              </a:solidFill>
              <a:latin typeface="IBM Plex Sans" charset="0"/>
              <a:ea typeface="IBM Plex Sans" charset="0"/>
              <a:cs typeface="IBM Plex Sans" charset="0"/>
            </a:endParaRPr>
          </a:p>
        </p:txBody>
      </p:sp>
      <p:sp>
        <p:nvSpPr>
          <p:cNvPr id="61" name="Rectangle 3"/>
          <p:cNvSpPr txBox="1">
            <a:spLocks noChangeArrowheads="1"/>
          </p:cNvSpPr>
          <p:nvPr/>
        </p:nvSpPr>
        <p:spPr>
          <a:xfrm>
            <a:off x="7200900" y="1800225"/>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46%</a:t>
            </a:r>
            <a:endParaRPr lang="en-US" sz="1000" dirty="0">
              <a:solidFill>
                <a:srgbClr val="000000"/>
              </a:solidFill>
              <a:latin typeface="IBM Plex Sans" charset="0"/>
              <a:ea typeface="IBM Plex Sans" charset="0"/>
              <a:cs typeface="IBM Plex Sans" charset="0"/>
            </a:endParaRPr>
          </a:p>
        </p:txBody>
      </p:sp>
      <p:sp>
        <p:nvSpPr>
          <p:cNvPr id="62" name="Rectangle 3"/>
          <p:cNvSpPr txBox="1">
            <a:spLocks noChangeArrowheads="1"/>
          </p:cNvSpPr>
          <p:nvPr/>
        </p:nvSpPr>
        <p:spPr>
          <a:xfrm>
            <a:off x="6915150" y="2200275"/>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32%</a:t>
            </a:r>
            <a:endParaRPr lang="en-US" sz="1000" dirty="0">
              <a:solidFill>
                <a:srgbClr val="000000"/>
              </a:solidFill>
              <a:latin typeface="IBM Plex Sans" charset="0"/>
              <a:ea typeface="IBM Plex Sans" charset="0"/>
              <a:cs typeface="IBM Plex Sans" charset="0"/>
            </a:endParaRPr>
          </a:p>
        </p:txBody>
      </p:sp>
      <p:sp>
        <p:nvSpPr>
          <p:cNvPr id="63" name="Rectangle 3"/>
          <p:cNvSpPr txBox="1">
            <a:spLocks noChangeArrowheads="1"/>
          </p:cNvSpPr>
          <p:nvPr/>
        </p:nvSpPr>
        <p:spPr>
          <a:xfrm>
            <a:off x="7486650" y="1057275"/>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72%</a:t>
            </a:r>
            <a:endParaRPr lang="en-US" sz="1000" dirty="0">
              <a:solidFill>
                <a:srgbClr val="000000"/>
              </a:solidFill>
              <a:latin typeface="IBM Plex Sans" charset="0"/>
              <a:ea typeface="IBM Plex Sans" charset="0"/>
              <a:cs typeface="IBM Plex Sans" charset="0"/>
            </a:endParaRPr>
          </a:p>
        </p:txBody>
      </p:sp>
      <p:sp>
        <p:nvSpPr>
          <p:cNvPr id="65" name="Rectangle 3"/>
          <p:cNvSpPr txBox="1">
            <a:spLocks noChangeArrowheads="1"/>
          </p:cNvSpPr>
          <p:nvPr/>
        </p:nvSpPr>
        <p:spPr>
          <a:xfrm>
            <a:off x="5204267" y="3400425"/>
            <a:ext cx="1082233"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altLang="en-GB" sz="1125" b="1" kern="0" dirty="0">
                <a:solidFill>
                  <a:srgbClr val="000000"/>
                </a:solidFill>
                <a:latin typeface="IBM Plex Sans" charset="0"/>
                <a:ea typeface="IBM Plex Sans" charset="0"/>
                <a:cs typeface="IBM Plex Sans" charset="0"/>
              </a:rPr>
              <a:t>High </a:t>
            </a:r>
            <a:br>
              <a:rPr lang="en-US" altLang="en-GB" sz="1125" b="1" kern="0" dirty="0">
                <a:solidFill>
                  <a:srgbClr val="000000"/>
                </a:solidFill>
                <a:latin typeface="IBM Plex Sans" charset="0"/>
                <a:ea typeface="IBM Plex Sans" charset="0"/>
                <a:cs typeface="IBM Plex Sans" charset="0"/>
              </a:rPr>
            </a:br>
            <a:r>
              <a:rPr lang="en-US" altLang="en-GB" sz="1125" b="1" kern="0" dirty="0">
                <a:solidFill>
                  <a:srgbClr val="000000"/>
                </a:solidFill>
                <a:latin typeface="IBM Plex Sans" charset="0"/>
                <a:ea typeface="IBM Plex Sans" charset="0"/>
                <a:cs typeface="IBM Plex Sans" charset="0"/>
              </a:rPr>
              <a:t>profitability</a:t>
            </a:r>
          </a:p>
        </p:txBody>
      </p:sp>
      <p:sp>
        <p:nvSpPr>
          <p:cNvPr id="70" name="Rectangle 69"/>
          <p:cNvSpPr/>
          <p:nvPr/>
        </p:nvSpPr>
        <p:spPr bwMode="auto">
          <a:xfrm rot="10800000">
            <a:off x="5772150" y="1543050"/>
            <a:ext cx="285750" cy="5715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68" name="Rectangle 3"/>
          <p:cNvSpPr txBox="1">
            <a:spLocks noChangeArrowheads="1"/>
          </p:cNvSpPr>
          <p:nvPr/>
        </p:nvSpPr>
        <p:spPr>
          <a:xfrm>
            <a:off x="5198139" y="2171700"/>
            <a:ext cx="285750" cy="171450"/>
          </a:xfrm>
          <a:prstGeom prst="rect">
            <a:avLst/>
          </a:prstGeom>
          <a:solidFill>
            <a:schemeClr val="bg2"/>
          </a:solid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pPr>
            <a:r>
              <a:rPr lang="en-US" altLang="en-GB" sz="1000" kern="0" dirty="0">
                <a:solidFill>
                  <a:srgbClr val="000000"/>
                </a:solidFill>
                <a:latin typeface="IBM Plex Sans" charset="0"/>
                <a:ea typeface="IBM Plex Sans" charset="0"/>
                <a:cs typeface="IBM Plex Sans" charset="0"/>
              </a:rPr>
              <a:t>33%</a:t>
            </a:r>
            <a:endParaRPr lang="en-US" sz="1000" dirty="0">
              <a:solidFill>
                <a:srgbClr val="000000"/>
              </a:solidFill>
              <a:latin typeface="IBM Plex Sans" charset="0"/>
              <a:ea typeface="IBM Plex Sans" charset="0"/>
              <a:cs typeface="IBM Plex Sans" charset="0"/>
            </a:endParaRPr>
          </a:p>
        </p:txBody>
      </p:sp>
      <p:sp>
        <p:nvSpPr>
          <p:cNvPr id="73" name="Rectangle 72"/>
          <p:cNvSpPr/>
          <p:nvPr/>
        </p:nvSpPr>
        <p:spPr bwMode="auto">
          <a:xfrm rot="10800000">
            <a:off x="5486400" y="1857375"/>
            <a:ext cx="285750" cy="5715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74" name="Rectangle 73"/>
          <p:cNvSpPr/>
          <p:nvPr/>
        </p:nvSpPr>
        <p:spPr bwMode="auto">
          <a:xfrm rot="10800000">
            <a:off x="5200650" y="2343150"/>
            <a:ext cx="285750" cy="5715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75" name="Rectangle 74"/>
          <p:cNvSpPr/>
          <p:nvPr/>
        </p:nvSpPr>
        <p:spPr bwMode="auto">
          <a:xfrm rot="10800000">
            <a:off x="7486650" y="1228725"/>
            <a:ext cx="285750" cy="5715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76" name="Rectangle 75"/>
          <p:cNvSpPr/>
          <p:nvPr/>
        </p:nvSpPr>
        <p:spPr bwMode="auto">
          <a:xfrm rot="10800000">
            <a:off x="7200900" y="1971676"/>
            <a:ext cx="285750" cy="5715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77" name="Rectangle 76"/>
          <p:cNvSpPr/>
          <p:nvPr/>
        </p:nvSpPr>
        <p:spPr bwMode="auto">
          <a:xfrm rot="10800000">
            <a:off x="6915150" y="2371726"/>
            <a:ext cx="285750" cy="5715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000" dirty="0">
              <a:solidFill>
                <a:srgbClr val="000000"/>
              </a:solidFill>
              <a:latin typeface="IBM Plex Sans" charset="0"/>
              <a:ea typeface="IBM Plex Sans" charset="0"/>
              <a:cs typeface="IBM Plex Sans" charset="0"/>
            </a:endParaRPr>
          </a:p>
        </p:txBody>
      </p:sp>
      <p:sp>
        <p:nvSpPr>
          <p:cNvPr id="78" name="Rectangle 3"/>
          <p:cNvSpPr txBox="1">
            <a:spLocks noChangeArrowheads="1"/>
          </p:cNvSpPr>
          <p:nvPr/>
        </p:nvSpPr>
        <p:spPr>
          <a:xfrm>
            <a:off x="6915150" y="3400425"/>
            <a:ext cx="1028700"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r>
              <a:rPr lang="en-US" altLang="en-GB" sz="1125" b="1" kern="0" dirty="0">
                <a:solidFill>
                  <a:srgbClr val="000000"/>
                </a:solidFill>
                <a:latin typeface="IBM Plex Sans" charset="0"/>
                <a:ea typeface="IBM Plex Sans" charset="0"/>
                <a:cs typeface="IBM Plex Sans" charset="0"/>
              </a:rPr>
              <a:t>Leading innovator</a:t>
            </a:r>
          </a:p>
        </p:txBody>
      </p:sp>
    </p:spTree>
    <p:extLst>
      <p:ext uri="{BB962C8B-B14F-4D97-AF65-F5344CB8AC3E}">
        <p14:creationId xmlns:p14="http://schemas.microsoft.com/office/powerpoint/2010/main" val="181099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4941872" y="1303020"/>
            <a:ext cx="2143125" cy="3286125"/>
          </a:xfrm>
          <a:noFill/>
          <a:ln>
            <a:noFill/>
          </a:ln>
        </p:spPr>
        <p:txBody>
          <a:bodyPr/>
          <a:lstStyle/>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b="1" dirty="0">
              <a:solidFill>
                <a:srgbClr val="00BAB6"/>
              </a:solidFill>
              <a:latin typeface="IBM Plex Sans" charset="0"/>
              <a:ea typeface="IBM Plex Sans" charset="0"/>
              <a:cs typeface="IBM Plex Sans" charset="0"/>
            </a:endParaRPr>
          </a:p>
          <a:p>
            <a:pPr algn="ctr"/>
            <a:endParaRPr lang="en-US" sz="1500" b="1" dirty="0">
              <a:solidFill>
                <a:srgbClr val="00BAB6"/>
              </a:solidFill>
            </a:endParaRPr>
          </a:p>
          <a:p>
            <a:pPr algn="ctr"/>
            <a:r>
              <a:rPr lang="en-US" sz="1375" b="1" dirty="0">
                <a:solidFill>
                  <a:srgbClr val="00BAB6"/>
                </a:solidFill>
              </a:rPr>
              <a:t>Electronics</a:t>
            </a:r>
            <a:br>
              <a:rPr lang="en-US" sz="1375" b="1" dirty="0">
                <a:solidFill>
                  <a:srgbClr val="00BAB6"/>
                </a:solidFill>
              </a:rPr>
            </a:br>
            <a:r>
              <a:rPr lang="en-US" sz="1375" b="1" dirty="0">
                <a:solidFill>
                  <a:srgbClr val="00BAB6"/>
                </a:solidFill>
              </a:rPr>
              <a:t>Practitioners</a:t>
            </a:r>
          </a:p>
          <a:p>
            <a:endParaRPr lang="en-US" dirty="0">
              <a:solidFill>
                <a:schemeClr val="accent5"/>
              </a:solidFill>
              <a:latin typeface="IBM Plex Sans" charset="0"/>
              <a:ea typeface="IBM Plex Sans" charset="0"/>
              <a:cs typeface="IBM Plex Sans" charset="0"/>
            </a:endParaRPr>
          </a:p>
          <a:p>
            <a:endParaRPr lang="en-US" dirty="0">
              <a:solidFill>
                <a:schemeClr val="tx2">
                  <a:lumMod val="90000"/>
                </a:schemeClr>
              </a:solidFill>
              <a:latin typeface="IBM Plex Sans" charset="0"/>
              <a:ea typeface="IBM Plex Sans" charset="0"/>
              <a:cs typeface="IBM Plex Sans" charset="0"/>
            </a:endParaRPr>
          </a:p>
          <a:p>
            <a:endParaRPr lang="en-US" dirty="0">
              <a:solidFill>
                <a:schemeClr val="tx2">
                  <a:lumMod val="90000"/>
                </a:schemeClr>
              </a:solidFill>
              <a:latin typeface="IBM Plex Sans" charset="0"/>
              <a:ea typeface="IBM Plex Sans" charset="0"/>
              <a:cs typeface="IBM Plex Sans" charset="0"/>
            </a:endParaRPr>
          </a:p>
        </p:txBody>
      </p:sp>
      <p:sp>
        <p:nvSpPr>
          <p:cNvPr id="6" name="Content Placeholder 5"/>
          <p:cNvSpPr>
            <a:spLocks noGrp="1"/>
          </p:cNvSpPr>
          <p:nvPr>
            <p:ph idx="12"/>
          </p:nvPr>
        </p:nvSpPr>
        <p:spPr/>
        <p:txBody>
          <a:bodyPr/>
          <a:lstStyle/>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b="1" dirty="0">
              <a:solidFill>
                <a:srgbClr val="C370FF"/>
              </a:solidFill>
              <a:latin typeface="IBM Plex Sans" charset="0"/>
              <a:ea typeface="IBM Plex Sans" charset="0"/>
              <a:cs typeface="IBM Plex Sans" charset="0"/>
            </a:endParaRPr>
          </a:p>
          <a:p>
            <a:pPr algn="ctr"/>
            <a:endParaRPr lang="en-US" sz="1500" b="1" dirty="0">
              <a:solidFill>
                <a:srgbClr val="C370FF"/>
              </a:solidFill>
            </a:endParaRPr>
          </a:p>
          <a:p>
            <a:pPr algn="ctr"/>
            <a:r>
              <a:rPr lang="en-US" sz="1375" b="1" dirty="0">
                <a:solidFill>
                  <a:srgbClr val="C370FF"/>
                </a:solidFill>
              </a:rPr>
              <a:t>Electronics</a:t>
            </a:r>
            <a:br>
              <a:rPr lang="en-US" sz="1375" b="1" dirty="0">
                <a:solidFill>
                  <a:srgbClr val="C370FF"/>
                </a:solidFill>
              </a:rPr>
            </a:br>
            <a:r>
              <a:rPr lang="en-US" sz="1375" b="1" dirty="0">
                <a:solidFill>
                  <a:srgbClr val="C370FF"/>
                </a:solidFill>
              </a:rPr>
              <a:t>Reinventors</a:t>
            </a:r>
          </a:p>
        </p:txBody>
      </p:sp>
      <p:grpSp>
        <p:nvGrpSpPr>
          <p:cNvPr id="8" name="Group 7"/>
          <p:cNvGrpSpPr/>
          <p:nvPr/>
        </p:nvGrpSpPr>
        <p:grpSpPr>
          <a:xfrm>
            <a:off x="4088752" y="1574993"/>
            <a:ext cx="3252496" cy="2168332"/>
            <a:chOff x="6492240" y="2377440"/>
            <a:chExt cx="5203994" cy="3469331"/>
          </a:xfrm>
        </p:grpSpPr>
        <p:graphicFrame>
          <p:nvGraphicFramePr>
            <p:cNvPr id="92" name="Chart 91"/>
            <p:cNvGraphicFramePr>
              <a:graphicFrameLocks noChangeAspect="1"/>
            </p:cNvGraphicFramePr>
            <p:nvPr>
              <p:extLst/>
            </p:nvPr>
          </p:nvGraphicFramePr>
          <p:xfrm>
            <a:off x="6492240" y="2377440"/>
            <a:ext cx="5203994" cy="3469331"/>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3"/>
            <p:cNvSpPr txBox="1">
              <a:spLocks noChangeArrowheads="1"/>
            </p:cNvSpPr>
            <p:nvPr/>
          </p:nvSpPr>
          <p:spPr>
            <a:xfrm>
              <a:off x="8041937" y="3063240"/>
              <a:ext cx="2105855" cy="210312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spcBef>
                  <a:spcPts val="750"/>
                </a:spcBef>
                <a:buNone/>
              </a:pPr>
              <a:r>
                <a:rPr lang="en-US" sz="3000" kern="0" spc="-94" dirty="0">
                  <a:solidFill>
                    <a:schemeClr val="tx1">
                      <a:lumMod val="50000"/>
                      <a:lumOff val="50000"/>
                    </a:schemeClr>
                  </a:solidFill>
                  <a:latin typeface="IBM Plex Sans" charset="0"/>
                  <a:ea typeface="IBM Plex Sans" charset="0"/>
                  <a:cs typeface="IBM Plex Sans" charset="0"/>
                </a:rPr>
                <a:t>44%</a:t>
              </a:r>
            </a:p>
          </p:txBody>
        </p:sp>
        <p:graphicFrame>
          <p:nvGraphicFramePr>
            <p:cNvPr id="93" name="Chart 92"/>
            <p:cNvGraphicFramePr>
              <a:graphicFrameLocks noChangeAspect="1"/>
            </p:cNvGraphicFramePr>
            <p:nvPr>
              <p:extLst/>
            </p:nvPr>
          </p:nvGraphicFramePr>
          <p:xfrm>
            <a:off x="6675120" y="2505456"/>
            <a:ext cx="4839713" cy="3226478"/>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Group 3">
            <a:extLst>
              <a:ext uri="{FF2B5EF4-FFF2-40B4-BE49-F238E27FC236}">
                <a16:creationId xmlns:a16="http://schemas.microsoft.com/office/drawing/2014/main" id="{7D17E08B-F849-D84A-B61F-DFE8AC0F0666}"/>
              </a:ext>
            </a:extLst>
          </p:cNvPr>
          <p:cNvGrpSpPr/>
          <p:nvPr/>
        </p:nvGrpSpPr>
        <p:grpSpPr>
          <a:xfrm>
            <a:off x="1789873" y="1574993"/>
            <a:ext cx="3252496" cy="2168332"/>
            <a:chOff x="2834640" y="2565709"/>
            <a:chExt cx="5203994" cy="3469331"/>
          </a:xfrm>
        </p:grpSpPr>
        <p:graphicFrame>
          <p:nvGraphicFramePr>
            <p:cNvPr id="35" name="Chart 34"/>
            <p:cNvGraphicFramePr>
              <a:graphicFrameLocks noChangeAspect="1"/>
            </p:cNvGraphicFramePr>
            <p:nvPr>
              <p:extLst/>
            </p:nvPr>
          </p:nvGraphicFramePr>
          <p:xfrm>
            <a:off x="2834640" y="2565709"/>
            <a:ext cx="5203994" cy="34693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p:cNvGraphicFramePr>
              <a:graphicFrameLocks noChangeAspect="1"/>
            </p:cNvGraphicFramePr>
            <p:nvPr>
              <p:extLst/>
            </p:nvPr>
          </p:nvGraphicFramePr>
          <p:xfrm>
            <a:off x="3017520" y="2693725"/>
            <a:ext cx="4839713" cy="3226478"/>
          </p:xfrm>
          <a:graphic>
            <a:graphicData uri="http://schemas.openxmlformats.org/drawingml/2006/chart">
              <c:chart xmlns:c="http://schemas.openxmlformats.org/drawingml/2006/chart" xmlns:r="http://schemas.openxmlformats.org/officeDocument/2006/relationships" r:id="rId6"/>
            </a:graphicData>
          </a:graphic>
        </p:graphicFrame>
      </p:grpSp>
      <p:sp>
        <p:nvSpPr>
          <p:cNvPr id="7" name="Content Placeholder 6"/>
          <p:cNvSpPr>
            <a:spLocks noGrp="1"/>
          </p:cNvSpPr>
          <p:nvPr>
            <p:ph idx="13"/>
          </p:nvPr>
        </p:nvSpPr>
        <p:spPr>
          <a:xfrm>
            <a:off x="6949440" y="1234440"/>
            <a:ext cx="2286000" cy="3286125"/>
          </a:xfrm>
        </p:spPr>
        <p:txBody>
          <a:bodyPr/>
          <a:lstStyle/>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b="1" dirty="0">
              <a:solidFill>
                <a:srgbClr val="B0B0B0"/>
              </a:solidFill>
              <a:latin typeface="IBM Plex Sans" charset="0"/>
              <a:ea typeface="IBM Plex Sans" charset="0"/>
              <a:cs typeface="IBM Plex Sans" charset="0"/>
            </a:endParaRPr>
          </a:p>
          <a:p>
            <a:pPr algn="ctr"/>
            <a:endParaRPr lang="en-US" sz="1500" b="1" dirty="0">
              <a:solidFill>
                <a:srgbClr val="B0B0B0"/>
              </a:solidFill>
            </a:endParaRPr>
          </a:p>
          <a:p>
            <a:pPr algn="ctr"/>
            <a:r>
              <a:rPr lang="en-US" sz="1375" b="1" dirty="0">
                <a:solidFill>
                  <a:schemeClr val="tx2">
                    <a:lumMod val="50000"/>
                  </a:schemeClr>
                </a:solidFill>
              </a:rPr>
              <a:t>Electronics</a:t>
            </a:r>
            <a:br>
              <a:rPr lang="en-US" sz="1375" b="1" dirty="0">
                <a:solidFill>
                  <a:schemeClr val="tx2">
                    <a:lumMod val="50000"/>
                  </a:schemeClr>
                </a:solidFill>
              </a:rPr>
            </a:br>
            <a:r>
              <a:rPr lang="en-US" sz="1375" b="1" dirty="0">
                <a:solidFill>
                  <a:schemeClr val="tx2">
                    <a:lumMod val="50000"/>
                  </a:schemeClr>
                </a:solidFill>
              </a:rPr>
              <a:t>Aspirationals</a:t>
            </a:r>
          </a:p>
        </p:txBody>
      </p:sp>
      <p:grpSp>
        <p:nvGrpSpPr>
          <p:cNvPr id="95" name="Group 94"/>
          <p:cNvGrpSpPr/>
          <p:nvPr/>
        </p:nvGrpSpPr>
        <p:grpSpPr>
          <a:xfrm>
            <a:off x="6374752" y="1574993"/>
            <a:ext cx="3252496" cy="2168332"/>
            <a:chOff x="6492240" y="2377440"/>
            <a:chExt cx="5203994" cy="3469331"/>
          </a:xfrm>
        </p:grpSpPr>
        <p:graphicFrame>
          <p:nvGraphicFramePr>
            <p:cNvPr id="96" name="Chart 95"/>
            <p:cNvGraphicFramePr>
              <a:graphicFrameLocks noChangeAspect="1"/>
            </p:cNvGraphicFramePr>
            <p:nvPr>
              <p:extLst/>
            </p:nvPr>
          </p:nvGraphicFramePr>
          <p:xfrm>
            <a:off x="6492240" y="2377440"/>
            <a:ext cx="5203994" cy="346933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7" name="Chart 96"/>
            <p:cNvGraphicFramePr>
              <a:graphicFrameLocks noChangeAspect="1"/>
            </p:cNvGraphicFramePr>
            <p:nvPr>
              <p:extLst/>
            </p:nvPr>
          </p:nvGraphicFramePr>
          <p:xfrm>
            <a:off x="6675120" y="2505456"/>
            <a:ext cx="4839713" cy="3226478"/>
          </p:xfrm>
          <a:graphic>
            <a:graphicData uri="http://schemas.openxmlformats.org/drawingml/2006/chart">
              <c:chart xmlns:c="http://schemas.openxmlformats.org/drawingml/2006/chart" xmlns:r="http://schemas.openxmlformats.org/officeDocument/2006/relationships" r:id="rId8"/>
            </a:graphicData>
          </a:graphic>
        </p:graphicFrame>
        <p:sp>
          <p:nvSpPr>
            <p:cNvPr id="98" name="Rectangle 3"/>
            <p:cNvSpPr txBox="1">
              <a:spLocks noChangeArrowheads="1"/>
            </p:cNvSpPr>
            <p:nvPr/>
          </p:nvSpPr>
          <p:spPr>
            <a:xfrm>
              <a:off x="8041937" y="3063240"/>
              <a:ext cx="2105855" cy="210312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spcBef>
                  <a:spcPts val="750"/>
                </a:spcBef>
                <a:buNone/>
              </a:pPr>
              <a:r>
                <a:rPr lang="en-US" sz="3000" kern="0" spc="-94" dirty="0">
                  <a:solidFill>
                    <a:schemeClr val="tx1">
                      <a:lumMod val="50000"/>
                      <a:lumOff val="50000"/>
                    </a:schemeClr>
                  </a:solidFill>
                  <a:latin typeface="IBM Plex Sans" charset="0"/>
                  <a:ea typeface="IBM Plex Sans" charset="0"/>
                  <a:cs typeface="IBM Plex Sans" charset="0"/>
                </a:rPr>
                <a:t>27%</a:t>
              </a:r>
            </a:p>
          </p:txBody>
        </p:sp>
      </p:grpSp>
      <p:sp>
        <p:nvSpPr>
          <p:cNvPr id="14" name="Title 7"/>
          <p:cNvSpPr>
            <a:spLocks noGrp="1"/>
          </p:cNvSpPr>
          <p:nvPr>
            <p:ph type="title"/>
          </p:nvPr>
        </p:nvSpPr>
        <p:spPr>
          <a:xfrm>
            <a:off x="285750" y="428625"/>
            <a:ext cx="8715375" cy="714375"/>
          </a:xfrm>
        </p:spPr>
        <p:txBody>
          <a:bodyPr/>
          <a:lstStyle/>
          <a:p>
            <a:r>
              <a:rPr lang="en-US" sz="2500" dirty="0"/>
              <a:t>Business processes are better aligned to strategy </a:t>
            </a:r>
            <a:br>
              <a:rPr lang="en-US" sz="2500" dirty="0"/>
            </a:br>
            <a:r>
              <a:rPr lang="en-US" sz="2500" dirty="0"/>
              <a:t>among Reinventors </a:t>
            </a:r>
          </a:p>
        </p:txBody>
      </p:sp>
      <p:sp>
        <p:nvSpPr>
          <p:cNvPr id="2" name="Content Placeholder 1"/>
          <p:cNvSpPr>
            <a:spLocks noGrp="1"/>
          </p:cNvSpPr>
          <p:nvPr>
            <p:ph idx="1"/>
          </p:nvPr>
        </p:nvSpPr>
        <p:spPr>
          <a:noFill/>
          <a:ln>
            <a:noFill/>
          </a:ln>
        </p:spPr>
        <p:txBody>
          <a:bodyPr/>
          <a:lstStyle/>
          <a:p>
            <a:r>
              <a:rPr lang="en-US" sz="1500" dirty="0">
                <a:solidFill>
                  <a:schemeClr val="tx1">
                    <a:lumMod val="50000"/>
                    <a:lumOff val="50000"/>
                  </a:schemeClr>
                </a:solidFill>
              </a:rPr>
              <a:t>Our business processes are optimized to support our business strategy</a:t>
            </a:r>
          </a:p>
        </p:txBody>
      </p:sp>
      <p:sp>
        <p:nvSpPr>
          <p:cNvPr id="66" name="Text Placeholder 32"/>
          <p:cNvSpPr>
            <a:spLocks noGrp="1"/>
          </p:cNvSpPr>
          <p:nvPr>
            <p:ph type="body" sz="quarter" idx="14"/>
          </p:nvPr>
        </p:nvSpPr>
        <p:spPr>
          <a:xfrm>
            <a:off x="285750" y="4589145"/>
            <a:ext cx="2000250" cy="217171"/>
          </a:xfrm>
          <a:noFill/>
        </p:spPr>
        <p:txBody>
          <a:bodyPr vert="horz" lIns="0" tIns="0" rIns="0" bIns="0" rtlCol="0" anchor="b">
            <a:noAutofit/>
          </a:bodyPr>
          <a:lstStyle/>
          <a:p>
            <a:pPr>
              <a:lnSpc>
                <a:spcPct val="100000"/>
              </a:lnSpc>
              <a:spcBef>
                <a:spcPts val="563"/>
              </a:spcBef>
            </a:pPr>
            <a:r>
              <a:rPr lang="en-US" dirty="0">
                <a:solidFill>
                  <a:schemeClr val="tx1">
                    <a:alpha val="60000"/>
                  </a:schemeClr>
                </a:solidFill>
                <a:latin typeface="IBM Plex Sans" charset="0"/>
                <a:ea typeface="IBM Plex Sans" charset="0"/>
                <a:cs typeface="IBM Plex Sans" charset="0"/>
              </a:rPr>
              <a:t>Percentages represent the number of respondents who selected 4 or 5 on a 5-point scale. Source: Q2.2.e To what extent do you agree with the following statements concerning your business strategy? – Our business processes are optimized to support our business strategy</a:t>
            </a:r>
          </a:p>
        </p:txBody>
      </p:sp>
      <p:sp>
        <p:nvSpPr>
          <p:cNvPr id="90" name="Rectangle 3"/>
          <p:cNvSpPr txBox="1">
            <a:spLocks noChangeArrowheads="1"/>
          </p:cNvSpPr>
          <p:nvPr/>
        </p:nvSpPr>
        <p:spPr>
          <a:xfrm>
            <a:off x="2740211" y="2032193"/>
            <a:ext cx="1316159" cy="131445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a:lnSpc>
                <a:spcPct val="100000"/>
              </a:lnSpc>
              <a:spcBef>
                <a:spcPts val="750"/>
              </a:spcBef>
              <a:buNone/>
            </a:pPr>
            <a:r>
              <a:rPr lang="en-US" sz="3000" kern="0" spc="-94" dirty="0">
                <a:solidFill>
                  <a:schemeClr val="tx1">
                    <a:lumMod val="50000"/>
                    <a:lumOff val="50000"/>
                  </a:schemeClr>
                </a:solidFill>
                <a:latin typeface="IBM Plex Sans" charset="0"/>
                <a:ea typeface="IBM Plex Sans" charset="0"/>
                <a:cs typeface="IBM Plex Sans" charset="0"/>
              </a:rPr>
              <a:t>64%</a:t>
            </a:r>
          </a:p>
        </p:txBody>
      </p:sp>
      <p:sp>
        <p:nvSpPr>
          <p:cNvPr id="21" name="TextBox 20">
            <a:extLst>
              <a:ext uri="{FF2B5EF4-FFF2-40B4-BE49-F238E27FC236}">
                <a16:creationId xmlns:a16="http://schemas.microsoft.com/office/drawing/2014/main" id="{B1C535BD-5360-E24A-8EF4-E192D2748592}"/>
              </a:ext>
            </a:extLst>
          </p:cNvPr>
          <p:cNvSpPr txBox="1"/>
          <p:nvPr/>
        </p:nvSpPr>
        <p:spPr>
          <a:xfrm>
            <a:off x="282091" y="4344393"/>
            <a:ext cx="1050374" cy="507831"/>
          </a:xfrm>
          <a:prstGeom prst="rect">
            <a:avLst/>
          </a:prstGeom>
          <a:noFill/>
        </p:spPr>
        <p:txBody>
          <a:bodyPr wrap="square" rtlCol="0">
            <a:spAutoFit/>
          </a:bodyPr>
          <a:lstStyle/>
          <a:p>
            <a:r>
              <a:rPr lang="en-US" altLang="en-GB" sz="1000" kern="0" dirty="0">
                <a:solidFill>
                  <a:schemeClr val="bg2"/>
                </a:solidFill>
                <a:latin typeface="IBM Plex Sans" charset="0"/>
                <a:ea typeface="IBM Plex Sans" charset="0"/>
                <a:cs typeface="IBM Plex Sans" charset="0"/>
              </a:rPr>
              <a:t>Sampling: Electronics participants</a:t>
            </a:r>
          </a:p>
        </p:txBody>
      </p:sp>
    </p:spTree>
    <p:extLst>
      <p:ext uri="{BB962C8B-B14F-4D97-AF65-F5344CB8AC3E}">
        <p14:creationId xmlns:p14="http://schemas.microsoft.com/office/powerpoint/2010/main" val="16795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375" dirty="0">
                <a:solidFill>
                  <a:schemeClr val="tx2">
                    <a:lumMod val="90000"/>
                  </a:schemeClr>
                </a:solidFill>
              </a:rPr>
              <a:t>We actively solicit from employees to develop new ideas and approaches</a:t>
            </a:r>
          </a:p>
        </p:txBody>
      </p:sp>
      <p:sp>
        <p:nvSpPr>
          <p:cNvPr id="2" name="Title 1"/>
          <p:cNvSpPr>
            <a:spLocks noGrp="1"/>
          </p:cNvSpPr>
          <p:nvPr>
            <p:ph type="title"/>
          </p:nvPr>
        </p:nvSpPr>
        <p:spPr>
          <a:xfrm>
            <a:off x="285750" y="428625"/>
            <a:ext cx="8029575" cy="714375"/>
          </a:xfrm>
        </p:spPr>
        <p:txBody>
          <a:bodyPr/>
          <a:lstStyle/>
          <a:p>
            <a:r>
              <a:rPr lang="en-US" sz="2500" dirty="0"/>
              <a:t>Reinventors lead from a position of trust and actively solicit ideas from employees and empower their teams</a:t>
            </a:r>
            <a:endParaRPr lang="en-US" sz="2000" dirty="0">
              <a:solidFill>
                <a:srgbClr val="009E9A"/>
              </a:solidFill>
            </a:endParaRPr>
          </a:p>
        </p:txBody>
      </p:sp>
      <p:sp>
        <p:nvSpPr>
          <p:cNvPr id="4" name="Content Placeholder 3"/>
          <p:cNvSpPr>
            <a:spLocks noGrp="1"/>
          </p:cNvSpPr>
          <p:nvPr>
            <p:ph idx="10"/>
          </p:nvPr>
        </p:nvSpPr>
        <p:spPr/>
        <p:txBody>
          <a:bodyPr/>
          <a:lstStyle/>
          <a:p>
            <a:r>
              <a:rPr lang="en-US" sz="1375" dirty="0">
                <a:solidFill>
                  <a:schemeClr val="tx2">
                    <a:lumMod val="90000"/>
                  </a:schemeClr>
                </a:solidFill>
              </a:rPr>
              <a:t>Our teams are empowered to decide on the best </a:t>
            </a:r>
            <a:br>
              <a:rPr lang="en-US" sz="1375" dirty="0">
                <a:solidFill>
                  <a:schemeClr val="tx2">
                    <a:lumMod val="90000"/>
                  </a:schemeClr>
                </a:solidFill>
              </a:rPr>
            </a:br>
            <a:r>
              <a:rPr lang="en-US" sz="1375" dirty="0">
                <a:solidFill>
                  <a:schemeClr val="tx2">
                    <a:lumMod val="90000"/>
                  </a:schemeClr>
                </a:solidFill>
              </a:rPr>
              <a:t>course of action</a:t>
            </a:r>
          </a:p>
        </p:txBody>
      </p:sp>
      <p:sp>
        <p:nvSpPr>
          <p:cNvPr id="6" name="Text Placeholder 5"/>
          <p:cNvSpPr>
            <a:spLocks noGrp="1"/>
          </p:cNvSpPr>
          <p:nvPr>
            <p:ph type="body" sz="quarter" idx="12"/>
          </p:nvPr>
        </p:nvSpPr>
        <p:spPr>
          <a:xfrm>
            <a:off x="2284786" y="4557712"/>
            <a:ext cx="4972051" cy="285750"/>
          </a:xfrm>
        </p:spPr>
        <p:txBody>
          <a:bodyPr/>
          <a:lstStyle/>
          <a:p>
            <a:pPr>
              <a:lnSpc>
                <a:spcPct val="100000"/>
              </a:lnSpc>
              <a:spcBef>
                <a:spcPts val="563"/>
              </a:spcBef>
            </a:pPr>
            <a:r>
              <a:rPr lang="en-US" dirty="0">
                <a:solidFill>
                  <a:srgbClr val="7F7F7F"/>
                </a:solidFill>
              </a:rPr>
              <a:t>Percentages represent the number of respondents who selected 4 or 5 on a 5-point scale. Source [left]: Q3.2.d To what extent do you agree with the following statements about the leadership across your enterprise? – Our leadership actively solicits input from employees to develop new ideas and approaches [To a large extent]. Source [right]: Q3.7.c To what extent do you agree with the following statements about your enterprise? - Our teams are empowered to decide on the best course of action [To a large extent]</a:t>
            </a:r>
          </a:p>
        </p:txBody>
      </p:sp>
      <p:graphicFrame>
        <p:nvGraphicFramePr>
          <p:cNvPr id="24" name="Content Placeholder 12">
            <a:extLst>
              <a:ext uri="{FF2B5EF4-FFF2-40B4-BE49-F238E27FC236}">
                <a16:creationId xmlns:a16="http://schemas.microsoft.com/office/drawing/2014/main" id="{906AD0B7-7FA0-6E45-9DA9-F80AF84559D1}"/>
              </a:ext>
            </a:extLst>
          </p:cNvPr>
          <p:cNvGraphicFramePr>
            <a:graphicFrameLocks/>
          </p:cNvGraphicFramePr>
          <p:nvPr>
            <p:extLst/>
          </p:nvPr>
        </p:nvGraphicFramePr>
        <p:xfrm>
          <a:off x="1057275" y="1907112"/>
          <a:ext cx="3028950" cy="2503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ontent Placeholder 12">
            <a:extLst>
              <a:ext uri="{FF2B5EF4-FFF2-40B4-BE49-F238E27FC236}">
                <a16:creationId xmlns:a16="http://schemas.microsoft.com/office/drawing/2014/main" id="{06C15511-C520-C946-89CE-6899A2C90B5B}"/>
              </a:ext>
            </a:extLst>
          </p:cNvPr>
          <p:cNvGraphicFramePr>
            <a:graphicFrameLocks/>
          </p:cNvGraphicFramePr>
          <p:nvPr>
            <p:extLst/>
          </p:nvPr>
        </p:nvGraphicFramePr>
        <p:xfrm>
          <a:off x="1356790" y="2152131"/>
          <a:ext cx="2436002" cy="20132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ontent Placeholder 12">
            <a:extLst>
              <a:ext uri="{FF2B5EF4-FFF2-40B4-BE49-F238E27FC236}">
                <a16:creationId xmlns:a16="http://schemas.microsoft.com/office/drawing/2014/main" id="{AD60F09E-973B-CA49-AFCB-FE0F03D56FAB}"/>
              </a:ext>
            </a:extLst>
          </p:cNvPr>
          <p:cNvGraphicFramePr>
            <a:graphicFrameLocks noChangeAspect="1"/>
          </p:cNvGraphicFramePr>
          <p:nvPr>
            <p:extLst/>
          </p:nvPr>
        </p:nvGraphicFramePr>
        <p:xfrm>
          <a:off x="1811338" y="2395291"/>
          <a:ext cx="1526904" cy="1526904"/>
        </p:xfrm>
        <a:graphic>
          <a:graphicData uri="http://schemas.openxmlformats.org/drawingml/2006/chart">
            <c:chart xmlns:c="http://schemas.openxmlformats.org/drawingml/2006/chart" xmlns:r="http://schemas.openxmlformats.org/officeDocument/2006/relationships" r:id="rId5"/>
          </a:graphicData>
        </a:graphic>
      </p:graphicFrame>
      <p:cxnSp>
        <p:nvCxnSpPr>
          <p:cNvPr id="27" name="Straight Connector 26">
            <a:extLst>
              <a:ext uri="{FF2B5EF4-FFF2-40B4-BE49-F238E27FC236}">
                <a16:creationId xmlns:a16="http://schemas.microsoft.com/office/drawing/2014/main" id="{05097154-DCDC-9E48-A842-A568BBE1E088}"/>
              </a:ext>
            </a:extLst>
          </p:cNvPr>
          <p:cNvCxnSpPr/>
          <p:nvPr/>
        </p:nvCxnSpPr>
        <p:spPr bwMode="auto">
          <a:xfrm>
            <a:off x="2571750" y="1885950"/>
            <a:ext cx="0" cy="742950"/>
          </a:xfrm>
          <a:prstGeom prst="line">
            <a:avLst/>
          </a:prstGeom>
          <a:noFill/>
          <a:ln w="9525" cap="flat" cmpd="sng" algn="ctr">
            <a:solidFill>
              <a:schemeClr val="tx2">
                <a:lumMod val="50000"/>
              </a:schemeClr>
            </a:solidFill>
            <a:prstDash val="solid"/>
            <a:round/>
            <a:headEnd type="none" w="med" len="med"/>
            <a:tailEnd type="none" w="med" len="med"/>
          </a:ln>
          <a:effectLst/>
        </p:spPr>
      </p:cxnSp>
      <p:graphicFrame>
        <p:nvGraphicFramePr>
          <p:cNvPr id="34" name="Content Placeholder 12">
            <a:extLst>
              <a:ext uri="{FF2B5EF4-FFF2-40B4-BE49-F238E27FC236}">
                <a16:creationId xmlns:a16="http://schemas.microsoft.com/office/drawing/2014/main" id="{6AB52A5E-860D-7B42-99D1-269C85BF5E44}"/>
              </a:ext>
            </a:extLst>
          </p:cNvPr>
          <p:cNvGraphicFramePr>
            <a:graphicFrameLocks/>
          </p:cNvGraphicFramePr>
          <p:nvPr>
            <p:extLst/>
          </p:nvPr>
        </p:nvGraphicFramePr>
        <p:xfrm>
          <a:off x="5057775" y="1905716"/>
          <a:ext cx="3028950" cy="250326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ontent Placeholder 12">
            <a:extLst>
              <a:ext uri="{FF2B5EF4-FFF2-40B4-BE49-F238E27FC236}">
                <a16:creationId xmlns:a16="http://schemas.microsoft.com/office/drawing/2014/main" id="{155B8936-8C5B-E64B-896B-5033363C7FE0}"/>
              </a:ext>
            </a:extLst>
          </p:cNvPr>
          <p:cNvGraphicFramePr>
            <a:graphicFrameLocks/>
          </p:cNvGraphicFramePr>
          <p:nvPr>
            <p:extLst/>
          </p:nvPr>
        </p:nvGraphicFramePr>
        <p:xfrm>
          <a:off x="5357290" y="2150734"/>
          <a:ext cx="2436002" cy="20132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1" name="Content Placeholder 12">
            <a:extLst>
              <a:ext uri="{FF2B5EF4-FFF2-40B4-BE49-F238E27FC236}">
                <a16:creationId xmlns:a16="http://schemas.microsoft.com/office/drawing/2014/main" id="{8BB04722-F01D-CC45-A32F-B38F391FA6CC}"/>
              </a:ext>
            </a:extLst>
          </p:cNvPr>
          <p:cNvGraphicFramePr>
            <a:graphicFrameLocks noChangeAspect="1"/>
          </p:cNvGraphicFramePr>
          <p:nvPr>
            <p:extLst/>
          </p:nvPr>
        </p:nvGraphicFramePr>
        <p:xfrm>
          <a:off x="5811838" y="2393894"/>
          <a:ext cx="1526904" cy="1526904"/>
        </p:xfrm>
        <a:graphic>
          <a:graphicData uri="http://schemas.openxmlformats.org/drawingml/2006/chart">
            <c:chart xmlns:c="http://schemas.openxmlformats.org/drawingml/2006/chart" xmlns:r="http://schemas.openxmlformats.org/officeDocument/2006/relationships" r:id="rId8"/>
          </a:graphicData>
        </a:graphic>
      </p:graphicFrame>
      <p:cxnSp>
        <p:nvCxnSpPr>
          <p:cNvPr id="42" name="Straight Connector 41">
            <a:extLst>
              <a:ext uri="{FF2B5EF4-FFF2-40B4-BE49-F238E27FC236}">
                <a16:creationId xmlns:a16="http://schemas.microsoft.com/office/drawing/2014/main" id="{58338151-2EB4-EE43-8510-8528A8488025}"/>
              </a:ext>
            </a:extLst>
          </p:cNvPr>
          <p:cNvCxnSpPr/>
          <p:nvPr/>
        </p:nvCxnSpPr>
        <p:spPr bwMode="auto">
          <a:xfrm>
            <a:off x="6572250" y="1885950"/>
            <a:ext cx="0" cy="742950"/>
          </a:xfrm>
          <a:prstGeom prst="line">
            <a:avLst/>
          </a:prstGeom>
          <a:noFill/>
          <a:ln w="9525" cap="flat" cmpd="sng" algn="ctr">
            <a:solidFill>
              <a:schemeClr val="tx2">
                <a:lumMod val="50000"/>
              </a:schemeClr>
            </a:solidFill>
            <a:prstDash val="solid"/>
            <a:round/>
            <a:headEnd type="none" w="med" len="med"/>
            <a:tailEnd type="none" w="med" len="med"/>
          </a:ln>
          <a:effectLst/>
        </p:spPr>
      </p:cxnSp>
      <p:sp>
        <p:nvSpPr>
          <p:cNvPr id="43" name="Rectangle 3">
            <a:extLst>
              <a:ext uri="{FF2B5EF4-FFF2-40B4-BE49-F238E27FC236}">
                <a16:creationId xmlns:a16="http://schemas.microsoft.com/office/drawing/2014/main" id="{C6DDAA6D-36C8-E542-A06F-689FEDD20705}"/>
              </a:ext>
            </a:extLst>
          </p:cNvPr>
          <p:cNvSpPr txBox="1">
            <a:spLocks noChangeArrowheads="1"/>
          </p:cNvSpPr>
          <p:nvPr/>
        </p:nvSpPr>
        <p:spPr>
          <a:xfrm>
            <a:off x="5943600" y="1725261"/>
            <a:ext cx="628650" cy="1446564"/>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br>
              <a:rPr lang="en-US" altLang="en-GB" sz="750" b="1" kern="0" dirty="0">
                <a:solidFill>
                  <a:srgbClr val="000000"/>
                </a:solidFill>
                <a:latin typeface="IBM Plex Sans" charset="0"/>
                <a:ea typeface="IBM Plex Sans" charset="0"/>
                <a:cs typeface="IBM Plex Sans" charset="0"/>
              </a:rPr>
            </a:br>
            <a:endParaRPr lang="en-US" altLang="en-GB" sz="750" b="1" kern="0" dirty="0">
              <a:solidFill>
                <a:srgbClr val="000000"/>
              </a:solidFill>
              <a:latin typeface="IBM Plex Sans" charset="0"/>
              <a:ea typeface="IBM Plex Sans" charset="0"/>
              <a:cs typeface="IBM Plex Sans" charset="0"/>
            </a:endParaRPr>
          </a:p>
          <a:p>
            <a:pPr marL="0" indent="0" algn="r" defTabSz="685800">
              <a:spcBef>
                <a:spcPts val="0"/>
              </a:spcBef>
              <a:buNone/>
            </a:pPr>
            <a:r>
              <a:rPr lang="en-US" sz="1375" kern="0" spc="-94" dirty="0">
                <a:solidFill>
                  <a:srgbClr val="F3F3F3">
                    <a:lumMod val="90000"/>
                  </a:srgbClr>
                </a:solidFill>
                <a:latin typeface="IBM Plex Sans" charset="0"/>
                <a:ea typeface="IBM Plex Sans" charset="0"/>
                <a:cs typeface="IBM Plex Sans" charset="0"/>
              </a:rPr>
              <a:t>74%  </a:t>
            </a:r>
            <a:br>
              <a:rPr lang="en-US" sz="1375" kern="0" spc="-94" dirty="0">
                <a:solidFill>
                  <a:srgbClr val="F3F3F3">
                    <a:lumMod val="90000"/>
                  </a:srgbClr>
                </a:solidFill>
                <a:latin typeface="IBM Plex Sans" charset="0"/>
                <a:ea typeface="IBM Plex Sans" charset="0"/>
                <a:cs typeface="IBM Plex Sans" charset="0"/>
              </a:rPr>
            </a:br>
            <a:br>
              <a:rPr lang="en-US" sz="375" kern="0" spc="-94" dirty="0">
                <a:solidFill>
                  <a:srgbClr val="F3F3F3">
                    <a:lumMod val="90000"/>
                  </a:srgbClr>
                </a:solidFill>
                <a:latin typeface="IBM Plex Sans" charset="0"/>
                <a:ea typeface="IBM Plex Sans" charset="0"/>
                <a:cs typeface="IBM Plex Sans" charset="0"/>
              </a:rPr>
            </a:br>
            <a:r>
              <a:rPr lang="en-US" sz="1375" kern="0" spc="-94" dirty="0">
                <a:solidFill>
                  <a:srgbClr val="F3F3F3">
                    <a:lumMod val="90000"/>
                  </a:srgbClr>
                </a:solidFill>
                <a:latin typeface="IBM Plex Sans" charset="0"/>
                <a:ea typeface="IBM Plex Sans" charset="0"/>
                <a:cs typeface="IBM Plex Sans" charset="0"/>
              </a:rPr>
              <a:t>54%</a:t>
            </a:r>
            <a:r>
              <a:rPr lang="en-US" sz="1500" kern="0" spc="-94" dirty="0">
                <a:solidFill>
                  <a:srgbClr val="F3F3F3">
                    <a:lumMod val="90000"/>
                  </a:srgbClr>
                </a:solidFill>
                <a:latin typeface="IBM Plex Sans" charset="0"/>
                <a:ea typeface="IBM Plex Sans" charset="0"/>
                <a:cs typeface="IBM Plex Sans" charset="0"/>
              </a:rPr>
              <a:t>  </a:t>
            </a:r>
            <a:br>
              <a:rPr lang="en-US" sz="1500" kern="0" spc="-94" dirty="0">
                <a:solidFill>
                  <a:srgbClr val="F3F3F3">
                    <a:lumMod val="90000"/>
                  </a:srgbClr>
                </a:solidFill>
                <a:latin typeface="IBM Plex Sans" charset="0"/>
                <a:ea typeface="IBM Plex Sans" charset="0"/>
                <a:cs typeface="IBM Plex Sans" charset="0"/>
              </a:rPr>
            </a:br>
            <a:endParaRPr lang="en-US" sz="375" kern="0" spc="-94" dirty="0">
              <a:solidFill>
                <a:srgbClr val="F3F3F3">
                  <a:lumMod val="90000"/>
                </a:srgbClr>
              </a:solidFill>
              <a:latin typeface="IBM Plex Sans" charset="0"/>
              <a:ea typeface="IBM Plex Sans" charset="0"/>
              <a:cs typeface="IBM Plex Sans" charset="0"/>
            </a:endParaRPr>
          </a:p>
          <a:p>
            <a:pPr marL="0" indent="0" algn="r" defTabSz="685800">
              <a:lnSpc>
                <a:spcPct val="100000"/>
              </a:lnSpc>
              <a:spcBef>
                <a:spcPts val="0"/>
              </a:spcBef>
              <a:buNone/>
            </a:pPr>
            <a:r>
              <a:rPr lang="en-US" sz="1375" kern="0" spc="-94" dirty="0">
                <a:solidFill>
                  <a:srgbClr val="F3F3F3">
                    <a:lumMod val="90000"/>
                  </a:srgbClr>
                </a:solidFill>
                <a:latin typeface="IBM Plex Sans" charset="0"/>
                <a:ea typeface="IBM Plex Sans" charset="0"/>
                <a:cs typeface="IBM Plex Sans" charset="0"/>
              </a:rPr>
              <a:t>33%</a:t>
            </a:r>
          </a:p>
          <a:p>
            <a:pPr marL="0" indent="0" defTabSz="685800">
              <a:lnSpc>
                <a:spcPct val="100000"/>
              </a:lnSpc>
              <a:spcBef>
                <a:spcPts val="0"/>
              </a:spcBef>
              <a:buNone/>
            </a:pPr>
            <a:endParaRPr lang="en-US" altLang="en-GB" sz="750" b="1" kern="0" dirty="0">
              <a:solidFill>
                <a:srgbClr val="000000"/>
              </a:solidFill>
              <a:latin typeface="IBM Plex Sans" charset="0"/>
              <a:ea typeface="IBM Plex Sans" charset="0"/>
              <a:cs typeface="IBM Plex Sans" charset="0"/>
            </a:endParaRPr>
          </a:p>
        </p:txBody>
      </p:sp>
      <p:sp>
        <p:nvSpPr>
          <p:cNvPr id="44" name="Rectangle 3">
            <a:extLst>
              <a:ext uri="{FF2B5EF4-FFF2-40B4-BE49-F238E27FC236}">
                <a16:creationId xmlns:a16="http://schemas.microsoft.com/office/drawing/2014/main" id="{7B20E2C0-2F64-0E4C-9687-4F0DBAB5757E}"/>
              </a:ext>
            </a:extLst>
          </p:cNvPr>
          <p:cNvSpPr txBox="1">
            <a:spLocks noChangeArrowheads="1"/>
          </p:cNvSpPr>
          <p:nvPr/>
        </p:nvSpPr>
        <p:spPr>
          <a:xfrm>
            <a:off x="1800225" y="1750536"/>
            <a:ext cx="770768" cy="1106964"/>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spcBef>
                <a:spcPts val="750"/>
              </a:spcBef>
              <a:buNone/>
            </a:pPr>
            <a:br>
              <a:rPr lang="en-US" altLang="en-GB" sz="750" b="1" kern="0" dirty="0">
                <a:solidFill>
                  <a:srgbClr val="000000"/>
                </a:solidFill>
                <a:latin typeface="IBM Plex Sans" charset="0"/>
                <a:ea typeface="IBM Plex Sans" charset="0"/>
                <a:cs typeface="IBM Plex Sans" charset="0"/>
              </a:rPr>
            </a:br>
            <a:endParaRPr lang="en-US" altLang="en-GB" sz="750" b="1" kern="0" dirty="0">
              <a:solidFill>
                <a:srgbClr val="000000"/>
              </a:solidFill>
              <a:latin typeface="IBM Plex Sans" charset="0"/>
              <a:ea typeface="IBM Plex Sans" charset="0"/>
              <a:cs typeface="IBM Plex Sans" charset="0"/>
            </a:endParaRPr>
          </a:p>
          <a:p>
            <a:pPr marL="0" indent="0" algn="r" defTabSz="685800">
              <a:spcBef>
                <a:spcPts val="0"/>
              </a:spcBef>
              <a:buNone/>
            </a:pPr>
            <a:r>
              <a:rPr lang="en-US" sz="1375" kern="0" spc="-94" dirty="0">
                <a:solidFill>
                  <a:srgbClr val="F3F3F3">
                    <a:lumMod val="90000"/>
                  </a:srgbClr>
                </a:solidFill>
                <a:latin typeface="IBM Plex Sans" charset="0"/>
                <a:ea typeface="IBM Plex Sans" charset="0"/>
                <a:cs typeface="IBM Plex Sans" charset="0"/>
              </a:rPr>
              <a:t>79%  </a:t>
            </a:r>
            <a:br>
              <a:rPr lang="en-US" sz="1375" kern="0" spc="-94" dirty="0">
                <a:solidFill>
                  <a:srgbClr val="F3F3F3">
                    <a:lumMod val="90000"/>
                  </a:srgbClr>
                </a:solidFill>
                <a:latin typeface="IBM Plex Sans" charset="0"/>
                <a:ea typeface="IBM Plex Sans" charset="0"/>
                <a:cs typeface="IBM Plex Sans" charset="0"/>
              </a:rPr>
            </a:br>
            <a:br>
              <a:rPr lang="en-US" sz="375" kern="0" spc="-94" dirty="0">
                <a:solidFill>
                  <a:srgbClr val="F3F3F3">
                    <a:lumMod val="90000"/>
                  </a:srgbClr>
                </a:solidFill>
                <a:latin typeface="IBM Plex Sans" charset="0"/>
                <a:ea typeface="IBM Plex Sans" charset="0"/>
                <a:cs typeface="IBM Plex Sans" charset="0"/>
              </a:rPr>
            </a:br>
            <a:r>
              <a:rPr lang="en-US" sz="1375" kern="0" spc="-94" dirty="0">
                <a:solidFill>
                  <a:srgbClr val="F3F3F3">
                    <a:lumMod val="90000"/>
                  </a:srgbClr>
                </a:solidFill>
                <a:latin typeface="IBM Plex Sans" charset="0"/>
                <a:ea typeface="IBM Plex Sans" charset="0"/>
                <a:cs typeface="IBM Plex Sans" charset="0"/>
              </a:rPr>
              <a:t>55%</a:t>
            </a:r>
            <a:r>
              <a:rPr lang="en-US" sz="1500" kern="0" spc="-94" dirty="0">
                <a:solidFill>
                  <a:srgbClr val="F3F3F3">
                    <a:lumMod val="90000"/>
                  </a:srgbClr>
                </a:solidFill>
                <a:latin typeface="IBM Plex Sans" charset="0"/>
                <a:ea typeface="IBM Plex Sans" charset="0"/>
                <a:cs typeface="IBM Plex Sans" charset="0"/>
              </a:rPr>
              <a:t>  </a:t>
            </a:r>
            <a:br>
              <a:rPr lang="en-US" sz="1500" kern="0" spc="-94" dirty="0">
                <a:solidFill>
                  <a:srgbClr val="F3F3F3">
                    <a:lumMod val="90000"/>
                  </a:srgbClr>
                </a:solidFill>
                <a:latin typeface="IBM Plex Sans" charset="0"/>
                <a:ea typeface="IBM Plex Sans" charset="0"/>
                <a:cs typeface="IBM Plex Sans" charset="0"/>
              </a:rPr>
            </a:br>
            <a:endParaRPr lang="en-US" sz="375" kern="0" spc="-94" dirty="0">
              <a:solidFill>
                <a:srgbClr val="F3F3F3">
                  <a:lumMod val="90000"/>
                </a:srgbClr>
              </a:solidFill>
              <a:latin typeface="IBM Plex Sans" charset="0"/>
              <a:ea typeface="IBM Plex Sans" charset="0"/>
              <a:cs typeface="IBM Plex Sans" charset="0"/>
            </a:endParaRPr>
          </a:p>
          <a:p>
            <a:pPr marL="0" indent="0" algn="r" defTabSz="685800">
              <a:spcBef>
                <a:spcPts val="0"/>
              </a:spcBef>
              <a:buNone/>
            </a:pPr>
            <a:r>
              <a:rPr lang="en-US" sz="1375" kern="0" spc="-94" dirty="0">
                <a:solidFill>
                  <a:srgbClr val="F3F3F3">
                    <a:lumMod val="90000"/>
                  </a:srgbClr>
                </a:solidFill>
                <a:latin typeface="IBM Plex Sans" charset="0"/>
                <a:ea typeface="IBM Plex Sans" charset="0"/>
                <a:cs typeface="IBM Plex Sans" charset="0"/>
              </a:rPr>
              <a:t>46%</a:t>
            </a:r>
          </a:p>
          <a:p>
            <a:pPr marL="0" indent="0" defTabSz="685800">
              <a:spcBef>
                <a:spcPts val="0"/>
              </a:spcBef>
              <a:buNone/>
            </a:pPr>
            <a:endParaRPr lang="en-US" altLang="en-GB" sz="750" b="1" kern="0" dirty="0">
              <a:solidFill>
                <a:srgbClr val="000000"/>
              </a:solidFill>
              <a:latin typeface="IBM Plex Sans" charset="0"/>
              <a:ea typeface="IBM Plex Sans" charset="0"/>
              <a:cs typeface="IBM Plex Sans" charset="0"/>
            </a:endParaRPr>
          </a:p>
        </p:txBody>
      </p:sp>
      <p:sp>
        <p:nvSpPr>
          <p:cNvPr id="18" name="Rectangle 3"/>
          <p:cNvSpPr txBox="1">
            <a:spLocks noChangeArrowheads="1"/>
          </p:cNvSpPr>
          <p:nvPr/>
        </p:nvSpPr>
        <p:spPr>
          <a:xfrm>
            <a:off x="285750" y="3600450"/>
            <a:ext cx="1196533" cy="542925"/>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pPr>
            <a:br>
              <a:rPr lang="en-US" altLang="en-GB" sz="1000" b="1" kern="0" dirty="0">
                <a:solidFill>
                  <a:srgbClr val="FFFFFF"/>
                </a:solidFill>
                <a:latin typeface="IBM Plex Sans" charset="0"/>
                <a:ea typeface="IBM Plex Sans" charset="0"/>
                <a:cs typeface="IBM Plex Sans" charset="0"/>
              </a:rPr>
            </a:br>
            <a:r>
              <a:rPr lang="en-US" altLang="en-GB" sz="1000" b="1" kern="0" dirty="0">
                <a:solidFill>
                  <a:srgbClr val="C370FF"/>
                </a:solidFill>
                <a:latin typeface="IBM Plex Sans" charset="0"/>
                <a:ea typeface="IBM Plex Sans" charset="0"/>
                <a:cs typeface="IBM Plex Sans" charset="0"/>
              </a:rPr>
              <a:t>Reinventors</a:t>
            </a:r>
            <a:br>
              <a:rPr lang="en-US" altLang="en-GB" sz="1000" b="1" kern="0" dirty="0">
                <a:solidFill>
                  <a:srgbClr val="9855D4"/>
                </a:solidFill>
                <a:latin typeface="IBM Plex Sans" charset="0"/>
                <a:ea typeface="IBM Plex Sans" charset="0"/>
                <a:cs typeface="IBM Plex Sans" charset="0"/>
              </a:rPr>
            </a:br>
            <a:br>
              <a:rPr lang="en-US" altLang="en-GB" sz="1000" b="1" kern="0" dirty="0">
                <a:solidFill>
                  <a:srgbClr val="9855D4"/>
                </a:solidFill>
                <a:latin typeface="IBM Plex Sans" charset="0"/>
                <a:ea typeface="IBM Plex Sans" charset="0"/>
                <a:cs typeface="IBM Plex Sans" charset="0"/>
              </a:rPr>
            </a:br>
            <a:r>
              <a:rPr lang="en-US" altLang="en-GB" sz="1000" b="1" kern="0" dirty="0">
                <a:solidFill>
                  <a:srgbClr val="00BAB6"/>
                </a:solidFill>
                <a:latin typeface="IBM Plex Sans" charset="0"/>
                <a:ea typeface="IBM Plex Sans" charset="0"/>
                <a:cs typeface="IBM Plex Sans" charset="0"/>
              </a:rPr>
              <a:t>Practitioners</a:t>
            </a:r>
            <a:br>
              <a:rPr lang="en-US" altLang="en-GB" sz="1000" b="1" kern="0" dirty="0">
                <a:solidFill>
                  <a:srgbClr val="00B4A0"/>
                </a:solidFill>
                <a:latin typeface="IBM Plex Sans" charset="0"/>
                <a:ea typeface="IBM Plex Sans" charset="0"/>
                <a:cs typeface="IBM Plex Sans" charset="0"/>
              </a:rPr>
            </a:br>
            <a:br>
              <a:rPr lang="en-US" altLang="en-GB" sz="1000" b="1" kern="0" dirty="0">
                <a:solidFill>
                  <a:srgbClr val="00B4A0"/>
                </a:solidFill>
                <a:latin typeface="IBM Plex Sans" charset="0"/>
                <a:ea typeface="IBM Plex Sans" charset="0"/>
                <a:cs typeface="IBM Plex Sans" charset="0"/>
              </a:rPr>
            </a:br>
            <a:r>
              <a:rPr lang="en-US" altLang="en-GB" sz="1000" b="1" kern="0" dirty="0">
                <a:solidFill>
                  <a:srgbClr val="F3F3F3">
                    <a:lumMod val="75000"/>
                  </a:srgbClr>
                </a:solidFill>
                <a:latin typeface="IBM Plex Sans" charset="0"/>
                <a:ea typeface="IBM Plex Sans" charset="0"/>
                <a:cs typeface="IBM Plex Sans" charset="0"/>
              </a:rPr>
              <a:t>Aspirationals</a:t>
            </a:r>
          </a:p>
        </p:txBody>
      </p:sp>
      <p:sp>
        <p:nvSpPr>
          <p:cNvPr id="20" name="Rectangle 19"/>
          <p:cNvSpPr/>
          <p:nvPr/>
        </p:nvSpPr>
        <p:spPr>
          <a:xfrm>
            <a:off x="285750" y="4566952"/>
            <a:ext cx="1815562" cy="226985"/>
          </a:xfrm>
          <a:prstGeom prst="rect">
            <a:avLst/>
          </a:prstGeom>
        </p:spPr>
        <p:txBody>
          <a:bodyPr wrap="none" lIns="0">
            <a:spAutoFit/>
          </a:bodyPr>
          <a:lstStyle/>
          <a:p>
            <a:pPr defTabSz="685800" fontAlgn="auto">
              <a:lnSpc>
                <a:spcPct val="100000"/>
              </a:lnSpc>
              <a:spcBef>
                <a:spcPts val="625"/>
              </a:spcBef>
              <a:spcAft>
                <a:spcPts val="0"/>
              </a:spcAft>
            </a:pPr>
            <a:r>
              <a:rPr lang="en-US" altLang="en-GB" sz="875" kern="0" dirty="0">
                <a:solidFill>
                  <a:srgbClr val="FFFFFF"/>
                </a:solidFill>
                <a:latin typeface="IBM Plex Sans" charset="0"/>
                <a:ea typeface="IBM Plex Sans" charset="0"/>
                <a:cs typeface="IBM Plex Sans" charset="0"/>
              </a:rPr>
              <a:t>Sampling: Electronics participants</a:t>
            </a:r>
          </a:p>
        </p:txBody>
      </p:sp>
    </p:spTree>
    <p:extLst>
      <p:ext uri="{BB962C8B-B14F-4D97-AF65-F5344CB8AC3E}">
        <p14:creationId xmlns:p14="http://schemas.microsoft.com/office/powerpoint/2010/main" val="144570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Reinventors excel at capitalizing on data</a:t>
            </a:r>
            <a:endParaRPr lang="en-US" sz="1750" dirty="0">
              <a:solidFill>
                <a:srgbClr val="009E9A"/>
              </a:solidFill>
            </a:endParaRPr>
          </a:p>
        </p:txBody>
      </p:sp>
      <p:sp>
        <p:nvSpPr>
          <p:cNvPr id="6" name="Text Placeholder 5"/>
          <p:cNvSpPr>
            <a:spLocks noGrp="1"/>
          </p:cNvSpPr>
          <p:nvPr>
            <p:ph type="body" sz="quarter" idx="14"/>
          </p:nvPr>
        </p:nvSpPr>
        <p:spPr/>
        <p:txBody>
          <a:bodyPr/>
          <a:lstStyle/>
          <a:p>
            <a:pPr>
              <a:lnSpc>
                <a:spcPct val="100000"/>
              </a:lnSpc>
              <a:spcBef>
                <a:spcPts val="125"/>
              </a:spcBef>
            </a:pPr>
            <a:r>
              <a:rPr lang="en-US" dirty="0">
                <a:solidFill>
                  <a:srgbClr val="7F7F7F"/>
                </a:solidFill>
              </a:rPr>
              <a:t>* One of seven variables that defines the cluster for Reinventors, Practitioners and Aspirationals. Percentages represent the number of respondents who selected 4 or 5 on a 5-point scale. Source [left]: Q2.2.c To what extent do you agree with the following statements concerning your business strategy? – We use a rapid prototyping, ‘build as you design, modify as you go’ approach to test and refine elements of our strategy. Source [right]: Q1.2 [</a:t>
            </a:r>
            <a:r>
              <a:rPr lang="en-US" dirty="0" err="1">
                <a:solidFill>
                  <a:srgbClr val="7F7F7F"/>
                </a:solidFill>
              </a:rPr>
              <a:t>a,h,c</a:t>
            </a:r>
            <a:r>
              <a:rPr lang="en-US" dirty="0">
                <a:solidFill>
                  <a:srgbClr val="7F7F7F"/>
                </a:solidFill>
              </a:rPr>
              <a:t>] How effective is your enterprise at creating compelling customer experiences through the following actions? – Using data to identify undefined and unmet customer needs; Using data and insights to constantly innovate our products and services; Acting upon insights to meet customer expectations.</a:t>
            </a:r>
          </a:p>
        </p:txBody>
      </p:sp>
      <p:grpSp>
        <p:nvGrpSpPr>
          <p:cNvPr id="29" name="Group 28"/>
          <p:cNvGrpSpPr>
            <a:grpSpLocks noChangeAspect="1"/>
          </p:cNvGrpSpPr>
          <p:nvPr/>
        </p:nvGrpSpPr>
        <p:grpSpPr>
          <a:xfrm>
            <a:off x="1057275" y="1864376"/>
            <a:ext cx="2577879" cy="2577879"/>
            <a:chOff x="7260336" y="289762"/>
            <a:chExt cx="6858000" cy="6858000"/>
          </a:xfrm>
        </p:grpSpPr>
        <p:graphicFrame>
          <p:nvGraphicFramePr>
            <p:cNvPr id="30" name="Content Placeholder 12"/>
            <p:cNvGraphicFramePr>
              <a:graphicFrameLocks/>
            </p:cNvGraphicFramePr>
            <p:nvPr>
              <p:extLst/>
            </p:nvPr>
          </p:nvGraphicFramePr>
          <p:xfrm>
            <a:off x="7260336" y="289762"/>
            <a:ext cx="6858000" cy="685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ontent Placeholder 12"/>
            <p:cNvGraphicFramePr>
              <a:graphicFrameLocks/>
            </p:cNvGraphicFramePr>
            <p:nvPr>
              <p:extLst/>
            </p:nvPr>
          </p:nvGraphicFramePr>
          <p:xfrm>
            <a:off x="7938482" y="961023"/>
            <a:ext cx="5515476" cy="55154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Content Placeholder 12"/>
            <p:cNvGraphicFramePr>
              <a:graphicFrameLocks noChangeAspect="1"/>
            </p:cNvGraphicFramePr>
            <p:nvPr>
              <p:extLst/>
            </p:nvPr>
          </p:nvGraphicFramePr>
          <p:xfrm>
            <a:off x="8604649" y="1627191"/>
            <a:ext cx="4183141" cy="4183141"/>
          </p:xfrm>
          <a:graphic>
            <a:graphicData uri="http://schemas.openxmlformats.org/drawingml/2006/chart">
              <c:chart xmlns:c="http://schemas.openxmlformats.org/drawingml/2006/chart" xmlns:r="http://schemas.openxmlformats.org/officeDocument/2006/relationships" r:id="rId5"/>
            </a:graphicData>
          </a:graphic>
        </p:graphicFrame>
        <p:cxnSp>
          <p:nvCxnSpPr>
            <p:cNvPr id="33" name="Straight Connector 32"/>
            <p:cNvCxnSpPr/>
            <p:nvPr/>
          </p:nvCxnSpPr>
          <p:spPr bwMode="auto">
            <a:xfrm>
              <a:off x="10689336" y="402336"/>
              <a:ext cx="0" cy="2011680"/>
            </a:xfrm>
            <a:prstGeom prst="line">
              <a:avLst/>
            </a:prstGeom>
            <a:noFill/>
            <a:ln w="9525" cap="flat" cmpd="sng" algn="ctr">
              <a:solidFill>
                <a:schemeClr val="tx2">
                  <a:lumMod val="50000"/>
                </a:schemeClr>
              </a:solidFill>
              <a:prstDash val="solid"/>
              <a:round/>
              <a:headEnd type="none" w="med" len="med"/>
              <a:tailEnd type="none" w="med" len="med"/>
            </a:ln>
            <a:effectLst/>
          </p:spPr>
        </p:cxnSp>
      </p:grpSp>
      <p:sp>
        <p:nvSpPr>
          <p:cNvPr id="21" name="Rectangle 3"/>
          <p:cNvSpPr txBox="1">
            <a:spLocks noChangeArrowheads="1"/>
          </p:cNvSpPr>
          <p:nvPr/>
        </p:nvSpPr>
        <p:spPr>
          <a:xfrm>
            <a:off x="1645920" y="1792147"/>
            <a:ext cx="770768" cy="1106964"/>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defRPr/>
            </a:pPr>
            <a:br>
              <a:rPr lang="en-US" altLang="en-GB" sz="700" b="1" kern="0" dirty="0">
                <a:solidFill>
                  <a:srgbClr val="F3F3F3">
                    <a:lumMod val="25000"/>
                  </a:srgbClr>
                </a:solidFill>
                <a:latin typeface="IBM Plex Sans" charset="0"/>
                <a:ea typeface="IBM Plex Sans" charset="0"/>
                <a:cs typeface="IBM Plex Sans" charset="0"/>
              </a:rPr>
            </a:br>
            <a:endParaRPr lang="en-US" altLang="en-GB" sz="700" b="1" kern="0" dirty="0">
              <a:solidFill>
                <a:srgbClr val="F3F3F3">
                  <a:lumMod val="25000"/>
                </a:srgbClr>
              </a:solidFill>
              <a:latin typeface="IBM Plex Sans" charset="0"/>
              <a:ea typeface="IBM Plex Sans" charset="0"/>
              <a:cs typeface="IBM Plex Sans" charset="0"/>
            </a:endParaRPr>
          </a:p>
          <a:p>
            <a:pPr marL="0" indent="0" algn="r" defTabSz="685800">
              <a:lnSpc>
                <a:spcPct val="100000"/>
              </a:lnSpc>
              <a:spcBef>
                <a:spcPts val="0"/>
              </a:spcBef>
              <a:buNone/>
              <a:defRPr/>
            </a:pPr>
            <a:r>
              <a:rPr lang="en-US" sz="1200" kern="0" spc="-94" dirty="0">
                <a:solidFill>
                  <a:srgbClr val="F3F3F3">
                    <a:lumMod val="25000"/>
                  </a:srgbClr>
                </a:solidFill>
                <a:latin typeface="IBM Plex Sans" charset="0"/>
                <a:ea typeface="IBM Plex Sans" charset="0"/>
                <a:cs typeface="IBM Plex Sans" charset="0"/>
              </a:rPr>
              <a:t>76%  </a:t>
            </a:r>
            <a:br>
              <a:rPr lang="en-US" sz="1200" kern="0" spc="-94" dirty="0">
                <a:solidFill>
                  <a:srgbClr val="F3F3F3">
                    <a:lumMod val="25000"/>
                  </a:srgbClr>
                </a:solidFill>
                <a:latin typeface="IBM Plex Sans" charset="0"/>
                <a:ea typeface="IBM Plex Sans" charset="0"/>
                <a:cs typeface="IBM Plex Sans" charset="0"/>
              </a:rPr>
            </a:br>
            <a:br>
              <a:rPr lang="en-US" sz="300" kern="0" spc="-94" dirty="0">
                <a:solidFill>
                  <a:srgbClr val="F3F3F3">
                    <a:lumMod val="25000"/>
                  </a:srgbClr>
                </a:solidFill>
                <a:latin typeface="IBM Plex Sans" charset="0"/>
                <a:ea typeface="IBM Plex Sans" charset="0"/>
                <a:cs typeface="IBM Plex Sans" charset="0"/>
              </a:rPr>
            </a:br>
            <a:r>
              <a:rPr lang="en-US" sz="1200" kern="0" spc="-94" dirty="0">
                <a:solidFill>
                  <a:srgbClr val="F3F3F3">
                    <a:lumMod val="25000"/>
                  </a:srgbClr>
                </a:solidFill>
                <a:latin typeface="IBM Plex Sans" charset="0"/>
                <a:ea typeface="IBM Plex Sans" charset="0"/>
                <a:cs typeface="IBM Plex Sans" charset="0"/>
              </a:rPr>
              <a:t>42%</a:t>
            </a:r>
            <a:r>
              <a:rPr lang="en-US" kern="0" spc="-94" dirty="0">
                <a:solidFill>
                  <a:srgbClr val="F3F3F3">
                    <a:lumMod val="25000"/>
                  </a:srgbClr>
                </a:solidFill>
                <a:latin typeface="IBM Plex Sans" charset="0"/>
                <a:ea typeface="IBM Plex Sans" charset="0"/>
                <a:cs typeface="IBM Plex Sans" charset="0"/>
              </a:rPr>
              <a:t>  </a:t>
            </a:r>
            <a:br>
              <a:rPr lang="en-US" kern="0" spc="-94" dirty="0">
                <a:solidFill>
                  <a:srgbClr val="F3F3F3">
                    <a:lumMod val="25000"/>
                  </a:srgbClr>
                </a:solidFill>
                <a:latin typeface="IBM Plex Sans" charset="0"/>
                <a:ea typeface="IBM Plex Sans" charset="0"/>
                <a:cs typeface="IBM Plex Sans" charset="0"/>
              </a:rPr>
            </a:br>
            <a:endParaRPr lang="en-US" sz="300" kern="0" spc="-94" dirty="0">
              <a:solidFill>
                <a:srgbClr val="F3F3F3">
                  <a:lumMod val="25000"/>
                </a:srgbClr>
              </a:solidFill>
              <a:latin typeface="IBM Plex Sans" charset="0"/>
              <a:ea typeface="IBM Plex Sans" charset="0"/>
              <a:cs typeface="IBM Plex Sans" charset="0"/>
            </a:endParaRPr>
          </a:p>
          <a:p>
            <a:pPr marL="0" indent="0" algn="r" defTabSz="685800">
              <a:lnSpc>
                <a:spcPct val="100000"/>
              </a:lnSpc>
              <a:spcBef>
                <a:spcPts val="0"/>
              </a:spcBef>
              <a:buNone/>
              <a:defRPr/>
            </a:pPr>
            <a:r>
              <a:rPr lang="en-US" sz="1200" kern="0" spc="-94" dirty="0">
                <a:solidFill>
                  <a:srgbClr val="F3F3F3">
                    <a:lumMod val="25000"/>
                  </a:srgbClr>
                </a:solidFill>
                <a:latin typeface="IBM Plex Sans" charset="0"/>
                <a:ea typeface="IBM Plex Sans" charset="0"/>
                <a:cs typeface="IBM Plex Sans" charset="0"/>
              </a:rPr>
              <a:t>26%</a:t>
            </a:r>
          </a:p>
          <a:p>
            <a:pPr marL="0" indent="0" defTabSz="685800">
              <a:lnSpc>
                <a:spcPct val="100000"/>
              </a:lnSpc>
              <a:spcBef>
                <a:spcPts val="0"/>
              </a:spcBef>
              <a:buNone/>
              <a:defRPr/>
            </a:pPr>
            <a:endParaRPr lang="en-US" altLang="en-GB" sz="700" b="1" kern="0" dirty="0">
              <a:solidFill>
                <a:srgbClr val="F3F3F3">
                  <a:lumMod val="25000"/>
                </a:srgbClr>
              </a:solidFill>
              <a:latin typeface="IBM Plex Sans" charset="0"/>
              <a:ea typeface="IBM Plex Sans" charset="0"/>
              <a:cs typeface="IBM Plex Sans" charset="0"/>
            </a:endParaRPr>
          </a:p>
        </p:txBody>
      </p:sp>
      <p:sp>
        <p:nvSpPr>
          <p:cNvPr id="24" name="Rectangle 3"/>
          <p:cNvSpPr txBox="1">
            <a:spLocks noChangeArrowheads="1"/>
          </p:cNvSpPr>
          <p:nvPr/>
        </p:nvSpPr>
        <p:spPr>
          <a:xfrm>
            <a:off x="4721004" y="3940987"/>
            <a:ext cx="1222596"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defRPr/>
            </a:pPr>
            <a:r>
              <a:rPr lang="en-US" altLang="en-GB" sz="875" b="1" kern="0" dirty="0">
                <a:solidFill>
                  <a:srgbClr val="FFFFFF"/>
                </a:solidFill>
                <a:latin typeface="IBM Plex Sans" charset="0"/>
                <a:ea typeface="IBM Plex Sans" charset="0"/>
                <a:cs typeface="IBM Plex Sans" charset="0"/>
              </a:rPr>
              <a:t>Use data to identify undefined and unmet customer needs</a:t>
            </a:r>
            <a:br>
              <a:rPr lang="en-US" altLang="en-GB" sz="875" b="1" kern="0" dirty="0">
                <a:solidFill>
                  <a:srgbClr val="FFFFFF"/>
                </a:solidFill>
                <a:latin typeface="IBM Plex Sans" charset="0"/>
                <a:ea typeface="IBM Plex Sans" charset="0"/>
                <a:cs typeface="IBM Plex Sans" charset="0"/>
              </a:rPr>
            </a:br>
            <a:endParaRPr lang="en-US" altLang="en-GB" sz="875" b="1" kern="0" dirty="0">
              <a:solidFill>
                <a:srgbClr val="FFFFFF"/>
              </a:solidFill>
              <a:latin typeface="IBM Plex Sans" charset="0"/>
              <a:ea typeface="IBM Plex Sans" charset="0"/>
              <a:cs typeface="IBM Plex Sans" charset="0"/>
            </a:endParaRPr>
          </a:p>
        </p:txBody>
      </p:sp>
      <p:sp>
        <p:nvSpPr>
          <p:cNvPr id="25" name="Rectangle 24"/>
          <p:cNvSpPr/>
          <p:nvPr/>
        </p:nvSpPr>
        <p:spPr bwMode="auto">
          <a:xfrm rot="10800000">
            <a:off x="6372225" y="3026587"/>
            <a:ext cx="285750" cy="800100"/>
          </a:xfrm>
          <a:prstGeom prst="rect">
            <a:avLst/>
          </a:prstGeom>
          <a:solidFill>
            <a:srgbClr val="B0B0B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26" name="Rectangle 25"/>
          <p:cNvSpPr/>
          <p:nvPr/>
        </p:nvSpPr>
        <p:spPr bwMode="auto">
          <a:xfrm rot="10800000">
            <a:off x="6657975" y="2169337"/>
            <a:ext cx="285750" cy="165735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27" name="Rectangle 26"/>
          <p:cNvSpPr/>
          <p:nvPr/>
        </p:nvSpPr>
        <p:spPr bwMode="auto">
          <a:xfrm rot="10800000">
            <a:off x="6943725" y="1712137"/>
            <a:ext cx="285750" cy="211455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grpSp>
        <p:nvGrpSpPr>
          <p:cNvPr id="34" name="Group 33"/>
          <p:cNvGrpSpPr/>
          <p:nvPr/>
        </p:nvGrpSpPr>
        <p:grpSpPr>
          <a:xfrm>
            <a:off x="4714875" y="1540687"/>
            <a:ext cx="857250" cy="2314406"/>
            <a:chOff x="5572375" y="1600200"/>
            <a:chExt cx="1371600" cy="3703050"/>
          </a:xfrm>
        </p:grpSpPr>
        <p:sp>
          <p:nvSpPr>
            <p:cNvPr id="48" name="Rectangle 47"/>
            <p:cNvSpPr/>
            <p:nvPr/>
          </p:nvSpPr>
          <p:spPr bwMode="auto">
            <a:xfrm rot="10800000">
              <a:off x="6486775" y="1600201"/>
              <a:ext cx="457200" cy="365760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49" name="Rectangle 48"/>
            <p:cNvSpPr/>
            <p:nvPr/>
          </p:nvSpPr>
          <p:spPr bwMode="auto">
            <a:xfrm rot="10800000">
              <a:off x="6029575" y="2971800"/>
              <a:ext cx="457200" cy="228600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50" name="Rectangle 49"/>
            <p:cNvSpPr/>
            <p:nvPr/>
          </p:nvSpPr>
          <p:spPr bwMode="auto">
            <a:xfrm rot="10800000">
              <a:off x="5572376" y="3566162"/>
              <a:ext cx="457200" cy="1691640"/>
            </a:xfrm>
            <a:prstGeom prst="rect">
              <a:avLst/>
            </a:prstGeom>
            <a:solidFill>
              <a:srgbClr val="B0B0B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grpSp>
          <p:nvGrpSpPr>
            <p:cNvPr id="51" name="Group 50"/>
            <p:cNvGrpSpPr/>
            <p:nvPr/>
          </p:nvGrpSpPr>
          <p:grpSpPr>
            <a:xfrm>
              <a:off x="6029367" y="1600200"/>
              <a:ext cx="914608" cy="1368918"/>
              <a:chOff x="7760940" y="-411480"/>
              <a:chExt cx="914608" cy="1368918"/>
            </a:xfrm>
          </p:grpSpPr>
          <p:sp>
            <p:nvSpPr>
              <p:cNvPr id="57" name="Rectangle 56"/>
              <p:cNvSpPr/>
              <p:nvPr/>
            </p:nvSpPr>
            <p:spPr bwMode="auto">
              <a:xfrm rot="10800000">
                <a:off x="8218348" y="-411480"/>
                <a:ext cx="457200" cy="9144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58" name="Rectangle 3"/>
              <p:cNvSpPr txBox="1">
                <a:spLocks noChangeArrowheads="1"/>
              </p:cNvSpPr>
              <p:nvPr/>
            </p:nvSpPr>
            <p:spPr>
              <a:xfrm>
                <a:off x="7760940" y="683118"/>
                <a:ext cx="457200" cy="27432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50%</a:t>
                </a:r>
                <a:endParaRPr lang="en-US" sz="1000" dirty="0">
                  <a:solidFill>
                    <a:srgbClr val="FFFFFF"/>
                  </a:solidFill>
                  <a:latin typeface="IBM Plex Sans" charset="0"/>
                  <a:ea typeface="IBM Plex Sans" charset="0"/>
                  <a:cs typeface="IBM Plex Sans" charset="0"/>
                </a:endParaRPr>
              </a:p>
            </p:txBody>
          </p:sp>
        </p:grpSp>
        <p:sp>
          <p:nvSpPr>
            <p:cNvPr id="52" name="Rectangle 3"/>
            <p:cNvSpPr txBox="1">
              <a:spLocks noChangeArrowheads="1"/>
            </p:cNvSpPr>
            <p:nvPr/>
          </p:nvSpPr>
          <p:spPr>
            <a:xfrm>
              <a:off x="5575267" y="3295650"/>
              <a:ext cx="457200" cy="274320"/>
            </a:xfrm>
            <a:prstGeom prst="rect">
              <a:avLst/>
            </a:prstGeom>
            <a:no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37%</a:t>
              </a:r>
              <a:endParaRPr lang="en-US" sz="1000" dirty="0">
                <a:solidFill>
                  <a:srgbClr val="FFFFFF"/>
                </a:solidFill>
                <a:latin typeface="IBM Plex Sans" charset="0"/>
                <a:ea typeface="IBM Plex Sans" charset="0"/>
                <a:cs typeface="IBM Plex Sans" charset="0"/>
              </a:endParaRPr>
            </a:p>
          </p:txBody>
        </p:sp>
        <p:sp>
          <p:nvSpPr>
            <p:cNvPr id="53" name="Rectangle 52"/>
            <p:cNvSpPr/>
            <p:nvPr/>
          </p:nvSpPr>
          <p:spPr bwMode="auto">
            <a:xfrm rot="10800000">
              <a:off x="5572375" y="5211810"/>
              <a:ext cx="1371600" cy="9144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54" name="Rectangle 3"/>
            <p:cNvSpPr txBox="1">
              <a:spLocks noChangeArrowheads="1"/>
            </p:cNvSpPr>
            <p:nvPr/>
          </p:nvSpPr>
          <p:spPr>
            <a:xfrm>
              <a:off x="6486775" y="1691640"/>
              <a:ext cx="457200" cy="27432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80%</a:t>
              </a:r>
              <a:endParaRPr lang="en-US" sz="1000" dirty="0">
                <a:solidFill>
                  <a:srgbClr val="FFFFFF"/>
                </a:solidFill>
                <a:latin typeface="IBM Plex Sans" charset="0"/>
                <a:ea typeface="IBM Plex Sans" charset="0"/>
                <a:cs typeface="IBM Plex Sans" charset="0"/>
              </a:endParaRPr>
            </a:p>
          </p:txBody>
        </p:sp>
        <p:sp>
          <p:nvSpPr>
            <p:cNvPr id="55" name="Rectangle 54"/>
            <p:cNvSpPr/>
            <p:nvPr/>
          </p:nvSpPr>
          <p:spPr bwMode="auto">
            <a:xfrm rot="10800000">
              <a:off x="6029367" y="2969118"/>
              <a:ext cx="457200" cy="9144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56" name="Rectangle 55"/>
            <p:cNvSpPr/>
            <p:nvPr/>
          </p:nvSpPr>
          <p:spPr bwMode="auto">
            <a:xfrm rot="10800000">
              <a:off x="5575268" y="3569969"/>
              <a:ext cx="457200" cy="9144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grpSp>
      <p:sp>
        <p:nvSpPr>
          <p:cNvPr id="40" name="Rectangle 39"/>
          <p:cNvSpPr/>
          <p:nvPr/>
        </p:nvSpPr>
        <p:spPr bwMode="auto">
          <a:xfrm rot="10800000">
            <a:off x="6346161" y="3798113"/>
            <a:ext cx="857250" cy="5715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41" name="Rectangle 3"/>
          <p:cNvSpPr txBox="1">
            <a:spLocks noChangeArrowheads="1"/>
          </p:cNvSpPr>
          <p:nvPr/>
        </p:nvSpPr>
        <p:spPr>
          <a:xfrm>
            <a:off x="6657975" y="1997887"/>
            <a:ext cx="285750" cy="17145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58%</a:t>
            </a:r>
            <a:endParaRPr lang="en-US" sz="1000" dirty="0">
              <a:solidFill>
                <a:srgbClr val="FFFFFF"/>
              </a:solidFill>
              <a:latin typeface="IBM Plex Sans" charset="0"/>
              <a:ea typeface="IBM Plex Sans" charset="0"/>
              <a:cs typeface="IBM Plex Sans" charset="0"/>
            </a:endParaRPr>
          </a:p>
        </p:txBody>
      </p:sp>
      <p:sp>
        <p:nvSpPr>
          <p:cNvPr id="42" name="Rectangle 3"/>
          <p:cNvSpPr txBox="1">
            <a:spLocks noChangeArrowheads="1"/>
          </p:cNvSpPr>
          <p:nvPr/>
        </p:nvSpPr>
        <p:spPr>
          <a:xfrm>
            <a:off x="6943725" y="1540687"/>
            <a:ext cx="285750" cy="17145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74%</a:t>
            </a:r>
            <a:endParaRPr lang="en-US" sz="1000" dirty="0">
              <a:solidFill>
                <a:srgbClr val="FFFFFF"/>
              </a:solidFill>
              <a:latin typeface="IBM Plex Sans" charset="0"/>
              <a:ea typeface="IBM Plex Sans" charset="0"/>
              <a:cs typeface="IBM Plex Sans" charset="0"/>
            </a:endParaRPr>
          </a:p>
        </p:txBody>
      </p:sp>
      <p:sp>
        <p:nvSpPr>
          <p:cNvPr id="43" name="Rectangle 3"/>
          <p:cNvSpPr txBox="1">
            <a:spLocks noChangeArrowheads="1"/>
          </p:cNvSpPr>
          <p:nvPr/>
        </p:nvSpPr>
        <p:spPr>
          <a:xfrm>
            <a:off x="6349778" y="3940987"/>
            <a:ext cx="1443687"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defRPr/>
            </a:pPr>
            <a:r>
              <a:rPr lang="en-US" altLang="en-GB" sz="875" b="1" kern="0" dirty="0">
                <a:solidFill>
                  <a:srgbClr val="FFFFFF"/>
                </a:solidFill>
                <a:latin typeface="IBM Plex Sans" charset="0"/>
                <a:ea typeface="IBM Plex Sans" charset="0"/>
                <a:cs typeface="IBM Plex Sans" charset="0"/>
              </a:rPr>
              <a:t>Use insights to constantly innovate products and services*</a:t>
            </a:r>
          </a:p>
        </p:txBody>
      </p:sp>
      <p:sp>
        <p:nvSpPr>
          <p:cNvPr id="44" name="Rectangle 43"/>
          <p:cNvSpPr/>
          <p:nvPr/>
        </p:nvSpPr>
        <p:spPr bwMode="auto">
          <a:xfrm rot="10800000">
            <a:off x="6943725" y="1712138"/>
            <a:ext cx="285750" cy="5715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45" name="Rectangle 3"/>
          <p:cNvSpPr txBox="1">
            <a:spLocks noChangeArrowheads="1"/>
          </p:cNvSpPr>
          <p:nvPr/>
        </p:nvSpPr>
        <p:spPr>
          <a:xfrm>
            <a:off x="6372225" y="2855136"/>
            <a:ext cx="285750" cy="171450"/>
          </a:xfrm>
          <a:prstGeom prst="rect">
            <a:avLst/>
          </a:prstGeom>
          <a:no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28%</a:t>
            </a:r>
            <a:endParaRPr lang="en-US" sz="1000" dirty="0">
              <a:solidFill>
                <a:srgbClr val="FFFFFF"/>
              </a:solidFill>
              <a:latin typeface="IBM Plex Sans" charset="0"/>
              <a:ea typeface="IBM Plex Sans" charset="0"/>
              <a:cs typeface="IBM Plex Sans" charset="0"/>
            </a:endParaRPr>
          </a:p>
        </p:txBody>
      </p:sp>
      <p:sp>
        <p:nvSpPr>
          <p:cNvPr id="46" name="Rectangle 45"/>
          <p:cNvSpPr/>
          <p:nvPr/>
        </p:nvSpPr>
        <p:spPr bwMode="auto">
          <a:xfrm rot="10800000">
            <a:off x="6657975" y="2169338"/>
            <a:ext cx="285750" cy="5715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47" name="Rectangle 46"/>
          <p:cNvSpPr/>
          <p:nvPr/>
        </p:nvSpPr>
        <p:spPr bwMode="auto">
          <a:xfrm rot="10800000">
            <a:off x="6372225" y="3026587"/>
            <a:ext cx="285750" cy="5715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61" name="Rectangle 60"/>
          <p:cNvSpPr/>
          <p:nvPr/>
        </p:nvSpPr>
        <p:spPr bwMode="auto">
          <a:xfrm rot="10800000">
            <a:off x="7976042" y="2826562"/>
            <a:ext cx="285750" cy="1000125"/>
          </a:xfrm>
          <a:prstGeom prst="rect">
            <a:avLst/>
          </a:prstGeom>
          <a:solidFill>
            <a:srgbClr val="B0B0B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62" name="Rectangle 61"/>
          <p:cNvSpPr/>
          <p:nvPr/>
        </p:nvSpPr>
        <p:spPr bwMode="auto">
          <a:xfrm rot="10800000">
            <a:off x="8259280" y="2140762"/>
            <a:ext cx="285750" cy="1685925"/>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63" name="Rectangle 62"/>
          <p:cNvSpPr/>
          <p:nvPr/>
        </p:nvSpPr>
        <p:spPr bwMode="auto">
          <a:xfrm rot="10800000">
            <a:off x="8543925" y="1855012"/>
            <a:ext cx="285750" cy="1971675"/>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78" name="Rectangle 77"/>
          <p:cNvSpPr/>
          <p:nvPr/>
        </p:nvSpPr>
        <p:spPr bwMode="auto">
          <a:xfrm rot="10800000">
            <a:off x="6372225" y="4028906"/>
            <a:ext cx="857250" cy="5715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65" name="Rectangle 64"/>
          <p:cNvSpPr/>
          <p:nvPr/>
        </p:nvSpPr>
        <p:spPr bwMode="auto">
          <a:xfrm rot="10800000">
            <a:off x="7974936" y="3798113"/>
            <a:ext cx="857250" cy="5715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250">
              <a:solidFill>
                <a:srgbClr val="FFFFFF"/>
              </a:solidFill>
              <a:latin typeface="IBM Plex Sans" charset="0"/>
              <a:ea typeface="IBM Plex Sans" charset="0"/>
              <a:cs typeface="IBM Plex Sans" charset="0"/>
            </a:endParaRPr>
          </a:p>
        </p:txBody>
      </p:sp>
      <p:sp>
        <p:nvSpPr>
          <p:cNvPr id="66" name="Rectangle 3"/>
          <p:cNvSpPr txBox="1">
            <a:spLocks noChangeArrowheads="1"/>
          </p:cNvSpPr>
          <p:nvPr/>
        </p:nvSpPr>
        <p:spPr>
          <a:xfrm>
            <a:off x="8260686" y="1969312"/>
            <a:ext cx="285750" cy="17145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59%</a:t>
            </a:r>
            <a:endParaRPr lang="en-US" sz="1000" dirty="0">
              <a:solidFill>
                <a:srgbClr val="FFFFFF"/>
              </a:solidFill>
              <a:latin typeface="IBM Plex Sans" charset="0"/>
              <a:ea typeface="IBM Plex Sans" charset="0"/>
              <a:cs typeface="IBM Plex Sans" charset="0"/>
            </a:endParaRPr>
          </a:p>
        </p:txBody>
      </p:sp>
      <p:sp>
        <p:nvSpPr>
          <p:cNvPr id="67" name="Rectangle 3"/>
          <p:cNvSpPr txBox="1">
            <a:spLocks noChangeArrowheads="1"/>
          </p:cNvSpPr>
          <p:nvPr/>
        </p:nvSpPr>
        <p:spPr>
          <a:xfrm>
            <a:off x="8543925" y="1683562"/>
            <a:ext cx="285750" cy="171450"/>
          </a:xfrm>
          <a:prstGeom prst="rect">
            <a:avLst/>
          </a:prstGeom>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69%</a:t>
            </a:r>
            <a:endParaRPr lang="en-US" sz="1000" dirty="0">
              <a:solidFill>
                <a:srgbClr val="FFFFFF"/>
              </a:solidFill>
              <a:latin typeface="IBM Plex Sans" charset="0"/>
              <a:ea typeface="IBM Plex Sans" charset="0"/>
              <a:cs typeface="IBM Plex Sans" charset="0"/>
            </a:endParaRPr>
          </a:p>
        </p:txBody>
      </p:sp>
      <p:sp>
        <p:nvSpPr>
          <p:cNvPr id="68" name="Rectangle 3"/>
          <p:cNvSpPr txBox="1">
            <a:spLocks noChangeArrowheads="1"/>
          </p:cNvSpPr>
          <p:nvPr/>
        </p:nvSpPr>
        <p:spPr>
          <a:xfrm>
            <a:off x="7978553" y="3940987"/>
            <a:ext cx="1165447" cy="91440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defTabSz="685800">
              <a:lnSpc>
                <a:spcPct val="100000"/>
              </a:lnSpc>
              <a:spcBef>
                <a:spcPts val="750"/>
              </a:spcBef>
              <a:buNone/>
              <a:defRPr/>
            </a:pPr>
            <a:r>
              <a:rPr lang="en-US" altLang="en-GB" sz="875" b="1" kern="0" dirty="0">
                <a:solidFill>
                  <a:srgbClr val="FFFFFF"/>
                </a:solidFill>
                <a:latin typeface="IBM Plex Sans" charset="0"/>
                <a:ea typeface="IBM Plex Sans" charset="0"/>
                <a:cs typeface="IBM Plex Sans" charset="0"/>
              </a:rPr>
              <a:t>Very effective at acting upon insights to meet customer expectations</a:t>
            </a:r>
          </a:p>
        </p:txBody>
      </p:sp>
      <p:sp>
        <p:nvSpPr>
          <p:cNvPr id="69" name="Rectangle 68"/>
          <p:cNvSpPr/>
          <p:nvPr/>
        </p:nvSpPr>
        <p:spPr bwMode="auto">
          <a:xfrm rot="10800000">
            <a:off x="8543925" y="1855012"/>
            <a:ext cx="285750" cy="57150"/>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70" name="Rectangle 3"/>
          <p:cNvSpPr txBox="1">
            <a:spLocks noChangeArrowheads="1"/>
          </p:cNvSpPr>
          <p:nvPr/>
        </p:nvSpPr>
        <p:spPr>
          <a:xfrm>
            <a:off x="7972425" y="2655112"/>
            <a:ext cx="285750" cy="171450"/>
          </a:xfrm>
          <a:prstGeom prst="rect">
            <a:avLst/>
          </a:prstGeom>
          <a:noFill/>
        </p:spPr>
        <p:txBody>
          <a:bodyPr lIns="0" tIns="0" rIns="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685800">
              <a:lnSpc>
                <a:spcPct val="100000"/>
              </a:lnSpc>
              <a:spcBef>
                <a:spcPts val="750"/>
              </a:spcBef>
              <a:buNone/>
              <a:defRPr/>
            </a:pPr>
            <a:r>
              <a:rPr lang="en-US" altLang="en-GB" sz="1000" kern="0" dirty="0">
                <a:solidFill>
                  <a:srgbClr val="FFFFFF"/>
                </a:solidFill>
                <a:latin typeface="IBM Plex Sans" charset="0"/>
                <a:ea typeface="IBM Plex Sans" charset="0"/>
                <a:cs typeface="IBM Plex Sans" charset="0"/>
              </a:rPr>
              <a:t>35%</a:t>
            </a:r>
            <a:endParaRPr lang="en-US" sz="1000" dirty="0">
              <a:solidFill>
                <a:srgbClr val="FFFFFF"/>
              </a:solidFill>
              <a:latin typeface="IBM Plex Sans" charset="0"/>
              <a:ea typeface="IBM Plex Sans" charset="0"/>
              <a:cs typeface="IBM Plex Sans" charset="0"/>
            </a:endParaRPr>
          </a:p>
        </p:txBody>
      </p:sp>
      <p:sp>
        <p:nvSpPr>
          <p:cNvPr id="71" name="Rectangle 70"/>
          <p:cNvSpPr/>
          <p:nvPr/>
        </p:nvSpPr>
        <p:spPr bwMode="auto">
          <a:xfrm rot="10800000">
            <a:off x="8258175" y="2140763"/>
            <a:ext cx="285750" cy="57150"/>
          </a:xfrm>
          <a:prstGeom prst="rect">
            <a:avLst/>
          </a:prstGeom>
          <a:solidFill>
            <a:srgbClr val="00838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72" name="Rectangle 71"/>
          <p:cNvSpPr/>
          <p:nvPr/>
        </p:nvSpPr>
        <p:spPr bwMode="auto">
          <a:xfrm rot="10800000">
            <a:off x="7974936" y="2826562"/>
            <a:ext cx="285750" cy="5715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defRPr/>
            </a:pPr>
            <a:endParaRPr lang="en-US" sz="1000">
              <a:solidFill>
                <a:srgbClr val="FFFFFF"/>
              </a:solidFill>
              <a:latin typeface="IBM Plex Sans" charset="0"/>
              <a:ea typeface="IBM Plex Sans" charset="0"/>
              <a:cs typeface="IBM Plex Sans" charset="0"/>
            </a:endParaRPr>
          </a:p>
        </p:txBody>
      </p:sp>
      <p:sp>
        <p:nvSpPr>
          <p:cNvPr id="85" name="Title 7"/>
          <p:cNvSpPr txBox="1">
            <a:spLocks/>
          </p:cNvSpPr>
          <p:nvPr/>
        </p:nvSpPr>
        <p:spPr>
          <a:xfrm>
            <a:off x="289961" y="1234440"/>
            <a:ext cx="4139164" cy="120015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Arial Regular" charset="0"/>
                <a:ea typeface="+mj-ea"/>
                <a:cs typeface="+mj-cs"/>
              </a:defRPr>
            </a:lvl1pPr>
          </a:lstStyle>
          <a:p>
            <a:pPr defTabSz="685800" fontAlgn="auto">
              <a:spcAft>
                <a:spcPts val="0"/>
              </a:spcAft>
              <a:defRPr/>
            </a:pPr>
            <a:r>
              <a:rPr lang="en-US" sz="1500" dirty="0">
                <a:solidFill>
                  <a:srgbClr val="009E9A"/>
                </a:solidFill>
                <a:latin typeface="IBM Plex Sans" charset="0"/>
                <a:ea typeface="IBM Plex Sans" charset="0"/>
                <a:cs typeface="IBM Plex Sans" charset="0"/>
              </a:rPr>
              <a:t>Organization agility</a:t>
            </a:r>
          </a:p>
          <a:p>
            <a:pPr defTabSz="685800" fontAlgn="auto">
              <a:spcAft>
                <a:spcPts val="0"/>
              </a:spcAft>
              <a:defRPr/>
            </a:pPr>
            <a:endParaRPr lang="en-US" sz="1500" dirty="0">
              <a:solidFill>
                <a:srgbClr val="009E9A"/>
              </a:solidFill>
              <a:latin typeface="IBM Plex Sans" charset="0"/>
              <a:ea typeface="IBM Plex Sans" charset="0"/>
              <a:cs typeface="IBM Plex Sans" charset="0"/>
            </a:endParaRPr>
          </a:p>
          <a:p>
            <a:pPr defTabSz="685800" fontAlgn="auto">
              <a:spcAft>
                <a:spcPts val="0"/>
              </a:spcAft>
              <a:defRPr/>
            </a:pPr>
            <a:r>
              <a:rPr lang="en-US" sz="1125" b="1" dirty="0">
                <a:solidFill>
                  <a:srgbClr val="000000"/>
                </a:solidFill>
                <a:latin typeface="IBM Plex Sans" charset="0"/>
                <a:ea typeface="IBM Plex Sans" charset="0"/>
                <a:cs typeface="IBM Plex Sans" charset="0"/>
              </a:rPr>
              <a:t>We use rapid prototyping to test and refine our strategy</a:t>
            </a:r>
            <a:br>
              <a:rPr lang="en-US" sz="1125" dirty="0">
                <a:solidFill>
                  <a:srgbClr val="000000"/>
                </a:solidFill>
                <a:latin typeface="IBM Plex Sans" charset="0"/>
                <a:ea typeface="IBM Plex Sans" charset="0"/>
                <a:cs typeface="IBM Plex Sans" charset="0"/>
              </a:rPr>
            </a:br>
            <a:endParaRPr lang="en-US" sz="1125" dirty="0">
              <a:solidFill>
                <a:srgbClr val="000000"/>
              </a:solidFill>
              <a:latin typeface="IBM Plex Sans" charset="0"/>
              <a:ea typeface="IBM Plex Sans" charset="0"/>
              <a:cs typeface="IBM Plex Sans" charset="0"/>
            </a:endParaRPr>
          </a:p>
        </p:txBody>
      </p:sp>
      <p:sp>
        <p:nvSpPr>
          <p:cNvPr id="98" name="Title 7">
            <a:extLst>
              <a:ext uri="{FF2B5EF4-FFF2-40B4-BE49-F238E27FC236}">
                <a16:creationId xmlns:a16="http://schemas.microsoft.com/office/drawing/2014/main" id="{FEEDDA48-DF1F-6044-8AFB-6FFE778215CE}"/>
              </a:ext>
            </a:extLst>
          </p:cNvPr>
          <p:cNvSpPr txBox="1">
            <a:spLocks/>
          </p:cNvSpPr>
          <p:nvPr/>
        </p:nvSpPr>
        <p:spPr>
          <a:xfrm>
            <a:off x="4712232" y="1231088"/>
            <a:ext cx="4139164" cy="120015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Arial Regular" charset="0"/>
                <a:ea typeface="+mj-ea"/>
                <a:cs typeface="+mj-cs"/>
              </a:defRPr>
            </a:lvl1pPr>
          </a:lstStyle>
          <a:p>
            <a:pPr defTabSz="685800" fontAlgn="auto">
              <a:spcAft>
                <a:spcPts val="0"/>
              </a:spcAft>
              <a:defRPr/>
            </a:pPr>
            <a:r>
              <a:rPr lang="en-US" sz="1500" dirty="0">
                <a:solidFill>
                  <a:srgbClr val="009E9A"/>
                </a:solidFill>
                <a:latin typeface="IBM Plex Sans" charset="0"/>
                <a:ea typeface="IBM Plex Sans" charset="0"/>
                <a:cs typeface="IBM Plex Sans" charset="0"/>
              </a:rPr>
              <a:t>Customer insights</a:t>
            </a:r>
          </a:p>
          <a:p>
            <a:pPr defTabSz="685800" fontAlgn="auto">
              <a:spcAft>
                <a:spcPts val="0"/>
              </a:spcAft>
              <a:defRPr/>
            </a:pPr>
            <a:endParaRPr lang="en-US" sz="1500" dirty="0">
              <a:solidFill>
                <a:srgbClr val="009E9A"/>
              </a:solidFill>
              <a:latin typeface="IBM Plex Sans" charset="0"/>
              <a:ea typeface="IBM Plex Sans" charset="0"/>
              <a:cs typeface="IBM Plex Sans" charset="0"/>
            </a:endParaRPr>
          </a:p>
        </p:txBody>
      </p:sp>
      <p:sp>
        <p:nvSpPr>
          <p:cNvPr id="84" name="Rectangle 3"/>
          <p:cNvSpPr txBox="1">
            <a:spLocks noChangeArrowheads="1"/>
          </p:cNvSpPr>
          <p:nvPr/>
        </p:nvSpPr>
        <p:spPr>
          <a:xfrm>
            <a:off x="285750" y="3255187"/>
            <a:ext cx="1196533" cy="542925"/>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750"/>
              </a:spcBef>
              <a:buNone/>
            </a:pPr>
            <a:br>
              <a:rPr lang="en-US" altLang="en-GB" sz="1000" b="1" kern="0" dirty="0">
                <a:solidFill>
                  <a:srgbClr val="D0B0FF"/>
                </a:solidFill>
                <a:latin typeface="IBM Plex Sans" charset="0"/>
                <a:ea typeface="IBM Plex Sans" charset="0"/>
                <a:cs typeface="IBM Plex Sans" charset="0"/>
              </a:rPr>
            </a:br>
            <a:r>
              <a:rPr lang="en-US" altLang="en-GB" sz="1000" b="1" kern="0" dirty="0">
                <a:solidFill>
                  <a:srgbClr val="C370FF"/>
                </a:solidFill>
                <a:latin typeface="IBM Plex Sans" charset="0"/>
                <a:ea typeface="IBM Plex Sans" charset="0"/>
                <a:cs typeface="IBM Plex Sans" charset="0"/>
              </a:rPr>
              <a:t>Reinventors</a:t>
            </a:r>
            <a:br>
              <a:rPr lang="en-US" altLang="en-GB" sz="1000" b="1" kern="0" dirty="0">
                <a:solidFill>
                  <a:srgbClr val="9855D4"/>
                </a:solidFill>
                <a:latin typeface="IBM Plex Sans" charset="0"/>
                <a:ea typeface="IBM Plex Sans" charset="0"/>
                <a:cs typeface="IBM Plex Sans" charset="0"/>
              </a:rPr>
            </a:br>
            <a:br>
              <a:rPr lang="en-US" altLang="en-GB" sz="1000" b="1" kern="0" dirty="0">
                <a:solidFill>
                  <a:srgbClr val="9855D4"/>
                </a:solidFill>
                <a:latin typeface="IBM Plex Sans" charset="0"/>
                <a:ea typeface="IBM Plex Sans" charset="0"/>
                <a:cs typeface="IBM Plex Sans" charset="0"/>
              </a:rPr>
            </a:br>
            <a:r>
              <a:rPr lang="en-US" altLang="en-GB" sz="1000" b="1" kern="0" dirty="0">
                <a:solidFill>
                  <a:srgbClr val="00BAB6"/>
                </a:solidFill>
                <a:latin typeface="IBM Plex Sans" charset="0"/>
                <a:ea typeface="IBM Plex Sans" charset="0"/>
                <a:cs typeface="IBM Plex Sans" charset="0"/>
              </a:rPr>
              <a:t>Practitioners</a:t>
            </a:r>
            <a:br>
              <a:rPr lang="en-US" altLang="en-GB" sz="1000" b="1" kern="0" dirty="0">
                <a:solidFill>
                  <a:srgbClr val="00B4A0"/>
                </a:solidFill>
                <a:latin typeface="IBM Plex Sans" charset="0"/>
                <a:ea typeface="IBM Plex Sans" charset="0"/>
                <a:cs typeface="IBM Plex Sans" charset="0"/>
              </a:rPr>
            </a:br>
            <a:br>
              <a:rPr lang="en-US" altLang="en-GB" sz="1000" b="1" kern="0" dirty="0">
                <a:solidFill>
                  <a:srgbClr val="00B4A0"/>
                </a:solidFill>
                <a:latin typeface="IBM Plex Sans" charset="0"/>
                <a:ea typeface="IBM Plex Sans" charset="0"/>
                <a:cs typeface="IBM Plex Sans" charset="0"/>
              </a:rPr>
            </a:br>
            <a:r>
              <a:rPr lang="en-US" altLang="en-GB" sz="1000" b="1" kern="0" dirty="0">
                <a:solidFill>
                  <a:schemeClr val="tx2">
                    <a:lumMod val="50000"/>
                  </a:schemeClr>
                </a:solidFill>
                <a:latin typeface="IBM Plex Sans" charset="0"/>
                <a:ea typeface="IBM Plex Sans" charset="0"/>
                <a:cs typeface="IBM Plex Sans" charset="0"/>
              </a:rPr>
              <a:t>Aspirationals</a:t>
            </a:r>
          </a:p>
        </p:txBody>
      </p:sp>
      <p:sp>
        <p:nvSpPr>
          <p:cNvPr id="95" name="Rectangle 94"/>
          <p:cNvSpPr/>
          <p:nvPr/>
        </p:nvSpPr>
        <p:spPr>
          <a:xfrm>
            <a:off x="289961" y="4496317"/>
            <a:ext cx="1815562" cy="213520"/>
          </a:xfrm>
          <a:prstGeom prst="rect">
            <a:avLst/>
          </a:prstGeom>
        </p:spPr>
        <p:txBody>
          <a:bodyPr wrap="none" lIns="0">
            <a:spAutoFit/>
          </a:bodyPr>
          <a:lstStyle/>
          <a:p>
            <a:pPr>
              <a:spcBef>
                <a:spcPts val="625"/>
              </a:spcBef>
            </a:pPr>
            <a:r>
              <a:rPr lang="en-US" altLang="en-GB" sz="875" kern="0" dirty="0">
                <a:solidFill>
                  <a:sysClr val="windowText" lastClr="000000"/>
                </a:solidFill>
                <a:latin typeface="IBM Plex Sans" charset="0"/>
                <a:ea typeface="IBM Plex Sans" charset="0"/>
                <a:cs typeface="IBM Plex Sans" charset="0"/>
              </a:rPr>
              <a:t>Sampling</a:t>
            </a:r>
            <a:r>
              <a:rPr lang="en-US" altLang="en-GB" sz="875" kern="0">
                <a:solidFill>
                  <a:sysClr val="windowText" lastClr="000000"/>
                </a:solidFill>
                <a:latin typeface="IBM Plex Sans" charset="0"/>
                <a:ea typeface="IBM Plex Sans" charset="0"/>
                <a:cs typeface="IBM Plex Sans" charset="0"/>
              </a:rPr>
              <a:t>: Electronics </a:t>
            </a:r>
            <a:r>
              <a:rPr lang="en-US" altLang="en-GB" sz="875" kern="0" dirty="0">
                <a:solidFill>
                  <a:sysClr val="windowText" lastClr="000000"/>
                </a:solidFill>
                <a:latin typeface="IBM Plex Sans" charset="0"/>
                <a:ea typeface="IBM Plex Sans" charset="0"/>
                <a:cs typeface="IBM Plex Sans" charset="0"/>
              </a:rPr>
              <a:t>participants</a:t>
            </a:r>
          </a:p>
        </p:txBody>
      </p:sp>
    </p:spTree>
    <p:extLst>
      <p:ext uri="{BB962C8B-B14F-4D97-AF65-F5344CB8AC3E}">
        <p14:creationId xmlns:p14="http://schemas.microsoft.com/office/powerpoint/2010/main" val="11351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042987"/>
            <a:ext cx="3874770" cy="714375"/>
          </a:xfrm>
        </p:spPr>
        <p:txBody>
          <a:bodyPr/>
          <a:lstStyle/>
          <a:p>
            <a:r>
              <a:rPr lang="en-US" dirty="0"/>
              <a:t>Reinventors also understand that their ecosystem is critical to their business…</a:t>
            </a:r>
            <a:br>
              <a:rPr lang="en-US" dirty="0"/>
            </a:br>
            <a:br>
              <a:rPr lang="en-US" dirty="0"/>
            </a:br>
            <a:r>
              <a:rPr lang="en-US" dirty="0"/>
              <a:t>They Collaborate with partners to a large extent in the following ways</a:t>
            </a:r>
          </a:p>
        </p:txBody>
      </p:sp>
      <p:sp>
        <p:nvSpPr>
          <p:cNvPr id="38" name="Text Placeholder 4"/>
          <p:cNvSpPr>
            <a:spLocks noGrp="1"/>
          </p:cNvSpPr>
          <p:nvPr>
            <p:ph type="body" sz="quarter" idx="14"/>
          </p:nvPr>
        </p:nvSpPr>
        <p:spPr/>
        <p:txBody>
          <a:bodyPr/>
          <a:lstStyle/>
          <a:p>
            <a:pPr>
              <a:lnSpc>
                <a:spcPct val="100000"/>
              </a:lnSpc>
              <a:spcBef>
                <a:spcPts val="563"/>
              </a:spcBef>
            </a:pPr>
            <a:r>
              <a:rPr lang="en-US" dirty="0">
                <a:solidFill>
                  <a:schemeClr val="tx1">
                    <a:lumMod val="65000"/>
                    <a:lumOff val="35000"/>
                  </a:schemeClr>
                </a:solidFill>
                <a:latin typeface="Arial" charset="0"/>
                <a:ea typeface="Arial" charset="0"/>
                <a:cs typeface="Arial" charset="0"/>
              </a:rPr>
              <a:t>Source: Q3.3 [</a:t>
            </a:r>
            <a:r>
              <a:rPr lang="en-US" dirty="0" err="1">
                <a:solidFill>
                  <a:schemeClr val="tx1">
                    <a:lumMod val="65000"/>
                    <a:lumOff val="35000"/>
                  </a:schemeClr>
                </a:solidFill>
                <a:latin typeface="Arial" charset="0"/>
                <a:ea typeface="Arial" charset="0"/>
                <a:cs typeface="Arial" charset="0"/>
              </a:rPr>
              <a:t>hmultiple</a:t>
            </a:r>
            <a:r>
              <a:rPr lang="en-US" dirty="0">
                <a:solidFill>
                  <a:schemeClr val="tx1">
                    <a:lumMod val="65000"/>
                    <a:lumOff val="35000"/>
                  </a:schemeClr>
                </a:solidFill>
                <a:latin typeface="Arial" charset="0"/>
                <a:ea typeface="Arial" charset="0"/>
                <a:cs typeface="Arial" charset="0"/>
              </a:rPr>
              <a:t>] </a:t>
            </a:r>
            <a:r>
              <a:rPr lang="mr-IN" dirty="0">
                <a:solidFill>
                  <a:schemeClr val="tx1">
                    <a:lumMod val="65000"/>
                    <a:lumOff val="35000"/>
                  </a:schemeClr>
                </a:solidFill>
                <a:latin typeface="Arial" charset="0"/>
                <a:ea typeface="Arial" charset="0"/>
                <a:cs typeface="Arial" charset="0"/>
              </a:rPr>
              <a:t>–</a:t>
            </a:r>
            <a:r>
              <a:rPr lang="en-US" dirty="0">
                <a:solidFill>
                  <a:schemeClr val="tx1">
                    <a:lumMod val="65000"/>
                    <a:lumOff val="35000"/>
                  </a:schemeClr>
                </a:solidFill>
                <a:latin typeface="Arial" charset="0"/>
                <a:ea typeface="Arial" charset="0"/>
                <a:cs typeface="Arial" charset="0"/>
              </a:rPr>
              <a:t> To what extent do you agree with the following statements related to how your enterprise collaborates with customers and partners? [4,5]</a:t>
            </a:r>
          </a:p>
        </p:txBody>
      </p:sp>
      <p:sp>
        <p:nvSpPr>
          <p:cNvPr id="60" name="Rectangle 3">
            <a:extLst>
              <a:ext uri="{FF2B5EF4-FFF2-40B4-BE49-F238E27FC236}">
                <a16:creationId xmlns:a16="http://schemas.microsoft.com/office/drawing/2014/main" id="{9F9BD6B4-7781-134A-8A24-FB1BC33DFDF7}"/>
              </a:ext>
            </a:extLst>
          </p:cNvPr>
          <p:cNvSpPr txBox="1">
            <a:spLocks noChangeArrowheads="1"/>
          </p:cNvSpPr>
          <p:nvPr/>
        </p:nvSpPr>
        <p:spPr>
          <a:xfrm>
            <a:off x="3200400" y="3771900"/>
            <a:ext cx="1228725" cy="542925"/>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750"/>
              </a:spcBef>
              <a:buNone/>
            </a:pPr>
            <a:r>
              <a:rPr lang="en-US" altLang="en-GB" sz="1000" b="1" kern="0" dirty="0">
                <a:solidFill>
                  <a:srgbClr val="C370FF"/>
                </a:solidFill>
                <a:latin typeface="IBM Plex Sans" charset="0"/>
                <a:ea typeface="IBM Plex Sans" charset="0"/>
                <a:cs typeface="IBM Plex Sans" charset="0"/>
              </a:rPr>
              <a:t>Electronics</a:t>
            </a:r>
            <a:br>
              <a:rPr lang="en-US" altLang="en-GB" sz="1000" b="1" kern="0" dirty="0">
                <a:solidFill>
                  <a:schemeClr val="tx1"/>
                </a:solidFill>
                <a:latin typeface="IBM Plex Sans" charset="0"/>
                <a:ea typeface="IBM Plex Sans" charset="0"/>
                <a:cs typeface="IBM Plex Sans" charset="0"/>
              </a:rPr>
            </a:br>
            <a:r>
              <a:rPr lang="en-US" altLang="en-GB" sz="1000" b="1" kern="0" dirty="0">
                <a:solidFill>
                  <a:srgbClr val="C370FF"/>
                </a:solidFill>
                <a:latin typeface="IBM Plex Sans" charset="0"/>
                <a:ea typeface="IBM Plex Sans" charset="0"/>
                <a:cs typeface="IBM Plex Sans" charset="0"/>
              </a:rPr>
              <a:t>Reinventors</a:t>
            </a:r>
            <a:br>
              <a:rPr lang="en-US" altLang="en-GB" sz="1000" b="1" kern="0" dirty="0">
                <a:solidFill>
                  <a:srgbClr val="C370FF"/>
                </a:solidFill>
                <a:latin typeface="IBM Plex Sans" charset="0"/>
                <a:ea typeface="IBM Plex Sans" charset="0"/>
                <a:cs typeface="IBM Plex Sans" charset="0"/>
              </a:rPr>
            </a:br>
            <a:br>
              <a:rPr lang="en-US" altLang="en-GB" sz="1000" b="1" kern="0" dirty="0">
                <a:solidFill>
                  <a:srgbClr val="C370FF"/>
                </a:solidFill>
                <a:latin typeface="IBM Plex Sans" charset="0"/>
                <a:ea typeface="IBM Plex Sans" charset="0"/>
                <a:cs typeface="IBM Plex Sans" charset="0"/>
              </a:rPr>
            </a:br>
            <a:r>
              <a:rPr lang="en-US" altLang="en-GB" sz="1000" b="1" kern="0" dirty="0">
                <a:solidFill>
                  <a:schemeClr val="tx2">
                    <a:lumMod val="50000"/>
                  </a:schemeClr>
                </a:solidFill>
                <a:latin typeface="IBM Plex Sans" charset="0"/>
                <a:ea typeface="IBM Plex Sans" charset="0"/>
                <a:cs typeface="IBM Plex Sans" charset="0"/>
              </a:rPr>
              <a:t>Full electronics sample</a:t>
            </a:r>
          </a:p>
        </p:txBody>
      </p:sp>
      <p:grpSp>
        <p:nvGrpSpPr>
          <p:cNvPr id="109" name="Group 108">
            <a:extLst>
              <a:ext uri="{FF2B5EF4-FFF2-40B4-BE49-F238E27FC236}">
                <a16:creationId xmlns:a16="http://schemas.microsoft.com/office/drawing/2014/main" id="{8A9DEF50-5897-1444-B650-B29E8D384834}"/>
              </a:ext>
            </a:extLst>
          </p:cNvPr>
          <p:cNvGrpSpPr/>
          <p:nvPr/>
        </p:nvGrpSpPr>
        <p:grpSpPr>
          <a:xfrm>
            <a:off x="4714875" y="200025"/>
            <a:ext cx="4000500" cy="514350"/>
            <a:chOff x="7543800" y="2514600"/>
            <a:chExt cx="6400800" cy="822960"/>
          </a:xfrm>
        </p:grpSpPr>
        <p:grpSp>
          <p:nvGrpSpPr>
            <p:cNvPr id="110" name="Group 109">
              <a:extLst>
                <a:ext uri="{FF2B5EF4-FFF2-40B4-BE49-F238E27FC236}">
                  <a16:creationId xmlns:a16="http://schemas.microsoft.com/office/drawing/2014/main" id="{98B2A2AF-A795-D34D-BF21-B7D109F8EEA2}"/>
                </a:ext>
              </a:extLst>
            </p:cNvPr>
            <p:cNvGrpSpPr/>
            <p:nvPr/>
          </p:nvGrpSpPr>
          <p:grpSpPr>
            <a:xfrm>
              <a:off x="7543800" y="2971800"/>
              <a:ext cx="6400800" cy="365760"/>
              <a:chOff x="7543800" y="3429000"/>
              <a:chExt cx="6400800" cy="365760"/>
            </a:xfrm>
          </p:grpSpPr>
          <p:sp>
            <p:nvSpPr>
              <p:cNvPr id="115" name="Rectangle 114">
                <a:extLst>
                  <a:ext uri="{FF2B5EF4-FFF2-40B4-BE49-F238E27FC236}">
                    <a16:creationId xmlns:a16="http://schemas.microsoft.com/office/drawing/2014/main" id="{8CB57F48-09C0-C547-948B-A9273329EECB}"/>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57%</a:t>
                </a:r>
              </a:p>
            </p:txBody>
          </p:sp>
          <p:sp>
            <p:nvSpPr>
              <p:cNvPr id="116" name="Rectangle 115">
                <a:extLst>
                  <a:ext uri="{FF2B5EF4-FFF2-40B4-BE49-F238E27FC236}">
                    <a16:creationId xmlns:a16="http://schemas.microsoft.com/office/drawing/2014/main" id="{157B3693-C0B1-A444-8AF6-DA0638CA7DA6}"/>
                  </a:ext>
                </a:extLst>
              </p:cNvPr>
              <p:cNvSpPr/>
              <p:nvPr/>
            </p:nvSpPr>
            <p:spPr bwMode="auto">
              <a:xfrm>
                <a:off x="7543800" y="3429000"/>
                <a:ext cx="3648456"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17" name="Rectangle 116">
                <a:extLst>
                  <a:ext uri="{FF2B5EF4-FFF2-40B4-BE49-F238E27FC236}">
                    <a16:creationId xmlns:a16="http://schemas.microsoft.com/office/drawing/2014/main" id="{A5371234-873F-7546-915F-9210B1221C0C}"/>
                  </a:ext>
                </a:extLst>
              </p:cNvPr>
              <p:cNvSpPr/>
              <p:nvPr/>
            </p:nvSpPr>
            <p:spPr bwMode="auto">
              <a:xfrm rot="16200000">
                <a:off x="10963402"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11" name="Group 110">
              <a:extLst>
                <a:ext uri="{FF2B5EF4-FFF2-40B4-BE49-F238E27FC236}">
                  <a16:creationId xmlns:a16="http://schemas.microsoft.com/office/drawing/2014/main" id="{41F96C1E-5486-7D4B-A353-528188A54A57}"/>
                </a:ext>
              </a:extLst>
            </p:cNvPr>
            <p:cNvGrpSpPr/>
            <p:nvPr/>
          </p:nvGrpSpPr>
          <p:grpSpPr>
            <a:xfrm>
              <a:off x="7543800" y="2514600"/>
              <a:ext cx="6400800" cy="365760"/>
              <a:chOff x="7543800" y="2514600"/>
              <a:chExt cx="6400800" cy="365760"/>
            </a:xfrm>
          </p:grpSpPr>
          <p:sp>
            <p:nvSpPr>
              <p:cNvPr id="112" name="Rectangle 111">
                <a:extLst>
                  <a:ext uri="{FF2B5EF4-FFF2-40B4-BE49-F238E27FC236}">
                    <a16:creationId xmlns:a16="http://schemas.microsoft.com/office/drawing/2014/main" id="{2317DD37-3B68-2E42-8297-4D4F33A0A9C1}"/>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79%</a:t>
                </a:r>
              </a:p>
            </p:txBody>
          </p:sp>
          <p:sp>
            <p:nvSpPr>
              <p:cNvPr id="113" name="Rectangle 112">
                <a:extLst>
                  <a:ext uri="{FF2B5EF4-FFF2-40B4-BE49-F238E27FC236}">
                    <a16:creationId xmlns:a16="http://schemas.microsoft.com/office/drawing/2014/main" id="{66C8286D-A0F3-EF43-ABFF-F5BBD3EB57C8}"/>
                  </a:ext>
                </a:extLst>
              </p:cNvPr>
              <p:cNvSpPr/>
              <p:nvPr/>
            </p:nvSpPr>
            <p:spPr bwMode="auto">
              <a:xfrm>
                <a:off x="7543800" y="2514600"/>
                <a:ext cx="5056632"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14" name="Rectangle 113">
                <a:extLst>
                  <a:ext uri="{FF2B5EF4-FFF2-40B4-BE49-F238E27FC236}">
                    <a16:creationId xmlns:a16="http://schemas.microsoft.com/office/drawing/2014/main" id="{07A7FCBB-4B60-0040-AA27-AC4F7B427A99}"/>
                  </a:ext>
                </a:extLst>
              </p:cNvPr>
              <p:cNvSpPr/>
              <p:nvPr/>
            </p:nvSpPr>
            <p:spPr bwMode="auto">
              <a:xfrm rot="16200000">
                <a:off x="12371832" y="2651760"/>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grpSp>
        <p:nvGrpSpPr>
          <p:cNvPr id="118" name="Group 117">
            <a:extLst>
              <a:ext uri="{FF2B5EF4-FFF2-40B4-BE49-F238E27FC236}">
                <a16:creationId xmlns:a16="http://schemas.microsoft.com/office/drawing/2014/main" id="{0539F074-C4B2-C44C-89C9-1E40542EB703}"/>
              </a:ext>
            </a:extLst>
          </p:cNvPr>
          <p:cNvGrpSpPr/>
          <p:nvPr/>
        </p:nvGrpSpPr>
        <p:grpSpPr>
          <a:xfrm>
            <a:off x="4714875" y="1000125"/>
            <a:ext cx="4000500" cy="514350"/>
            <a:chOff x="7543800" y="2514600"/>
            <a:chExt cx="6400800" cy="822960"/>
          </a:xfrm>
        </p:grpSpPr>
        <p:grpSp>
          <p:nvGrpSpPr>
            <p:cNvPr id="119" name="Group 118">
              <a:extLst>
                <a:ext uri="{FF2B5EF4-FFF2-40B4-BE49-F238E27FC236}">
                  <a16:creationId xmlns:a16="http://schemas.microsoft.com/office/drawing/2014/main" id="{C7263FDB-9C02-F547-8199-9486F6B2E972}"/>
                </a:ext>
              </a:extLst>
            </p:cNvPr>
            <p:cNvGrpSpPr/>
            <p:nvPr/>
          </p:nvGrpSpPr>
          <p:grpSpPr>
            <a:xfrm>
              <a:off x="7543800" y="2971800"/>
              <a:ext cx="6400800" cy="365760"/>
              <a:chOff x="7543800" y="3429000"/>
              <a:chExt cx="6400800" cy="365760"/>
            </a:xfrm>
          </p:grpSpPr>
          <p:sp>
            <p:nvSpPr>
              <p:cNvPr id="124" name="Rectangle 123">
                <a:extLst>
                  <a:ext uri="{FF2B5EF4-FFF2-40B4-BE49-F238E27FC236}">
                    <a16:creationId xmlns:a16="http://schemas.microsoft.com/office/drawing/2014/main" id="{9ABB6DF7-3FB7-F646-8D22-E3E7429A4914}"/>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50%</a:t>
                </a:r>
              </a:p>
            </p:txBody>
          </p:sp>
          <p:sp>
            <p:nvSpPr>
              <p:cNvPr id="125" name="Rectangle 124">
                <a:extLst>
                  <a:ext uri="{FF2B5EF4-FFF2-40B4-BE49-F238E27FC236}">
                    <a16:creationId xmlns:a16="http://schemas.microsoft.com/office/drawing/2014/main" id="{106B0CA7-8617-F648-918C-6DF1B965FEBA}"/>
                  </a:ext>
                </a:extLst>
              </p:cNvPr>
              <p:cNvSpPr/>
              <p:nvPr/>
            </p:nvSpPr>
            <p:spPr bwMode="auto">
              <a:xfrm>
                <a:off x="7543800" y="3429000"/>
                <a:ext cx="3200400"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26" name="Rectangle 125">
                <a:extLst>
                  <a:ext uri="{FF2B5EF4-FFF2-40B4-BE49-F238E27FC236}">
                    <a16:creationId xmlns:a16="http://schemas.microsoft.com/office/drawing/2014/main" id="{A6F992E8-746E-0348-87C8-86D4CA80DA74}"/>
                  </a:ext>
                </a:extLst>
              </p:cNvPr>
              <p:cNvSpPr/>
              <p:nvPr/>
            </p:nvSpPr>
            <p:spPr bwMode="auto">
              <a:xfrm rot="16200000">
                <a:off x="10515346"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20" name="Group 119">
              <a:extLst>
                <a:ext uri="{FF2B5EF4-FFF2-40B4-BE49-F238E27FC236}">
                  <a16:creationId xmlns:a16="http://schemas.microsoft.com/office/drawing/2014/main" id="{7913D54C-6119-0144-B11A-21678A3CF56D}"/>
                </a:ext>
              </a:extLst>
            </p:cNvPr>
            <p:cNvGrpSpPr/>
            <p:nvPr/>
          </p:nvGrpSpPr>
          <p:grpSpPr>
            <a:xfrm>
              <a:off x="7543800" y="2514600"/>
              <a:ext cx="6400800" cy="365760"/>
              <a:chOff x="7543800" y="2514600"/>
              <a:chExt cx="6400800" cy="365760"/>
            </a:xfrm>
          </p:grpSpPr>
          <p:sp>
            <p:nvSpPr>
              <p:cNvPr id="121" name="Rectangle 120">
                <a:extLst>
                  <a:ext uri="{FF2B5EF4-FFF2-40B4-BE49-F238E27FC236}">
                    <a16:creationId xmlns:a16="http://schemas.microsoft.com/office/drawing/2014/main" id="{696435AC-4B0F-2D4C-A2CE-07B36278BEDC}"/>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68%</a:t>
                </a:r>
              </a:p>
            </p:txBody>
          </p:sp>
          <p:sp>
            <p:nvSpPr>
              <p:cNvPr id="122" name="Rectangle 121">
                <a:extLst>
                  <a:ext uri="{FF2B5EF4-FFF2-40B4-BE49-F238E27FC236}">
                    <a16:creationId xmlns:a16="http://schemas.microsoft.com/office/drawing/2014/main" id="{683CD4E9-8E3B-E54E-BCE5-C4C0A4C71E00}"/>
                  </a:ext>
                </a:extLst>
              </p:cNvPr>
              <p:cNvSpPr/>
              <p:nvPr/>
            </p:nvSpPr>
            <p:spPr bwMode="auto">
              <a:xfrm>
                <a:off x="7543800" y="2514600"/>
                <a:ext cx="4352544"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23" name="Rectangle 122">
                <a:extLst>
                  <a:ext uri="{FF2B5EF4-FFF2-40B4-BE49-F238E27FC236}">
                    <a16:creationId xmlns:a16="http://schemas.microsoft.com/office/drawing/2014/main" id="{CA2FAAA7-9084-214D-B71B-392CBAAE6A66}"/>
                  </a:ext>
                </a:extLst>
              </p:cNvPr>
              <p:cNvSpPr/>
              <p:nvPr/>
            </p:nvSpPr>
            <p:spPr bwMode="auto">
              <a:xfrm rot="16200000">
                <a:off x="11667744" y="2651760"/>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grpSp>
        <p:nvGrpSpPr>
          <p:cNvPr id="127" name="Group 126">
            <a:extLst>
              <a:ext uri="{FF2B5EF4-FFF2-40B4-BE49-F238E27FC236}">
                <a16:creationId xmlns:a16="http://schemas.microsoft.com/office/drawing/2014/main" id="{5F291BFC-9A01-8447-857E-56A1CD1483EB}"/>
              </a:ext>
            </a:extLst>
          </p:cNvPr>
          <p:cNvGrpSpPr/>
          <p:nvPr/>
        </p:nvGrpSpPr>
        <p:grpSpPr>
          <a:xfrm>
            <a:off x="4714875" y="1800225"/>
            <a:ext cx="4000500" cy="514350"/>
            <a:chOff x="7543800" y="2514600"/>
            <a:chExt cx="6400800" cy="822960"/>
          </a:xfrm>
        </p:grpSpPr>
        <p:grpSp>
          <p:nvGrpSpPr>
            <p:cNvPr id="128" name="Group 127">
              <a:extLst>
                <a:ext uri="{FF2B5EF4-FFF2-40B4-BE49-F238E27FC236}">
                  <a16:creationId xmlns:a16="http://schemas.microsoft.com/office/drawing/2014/main" id="{1CC67422-FCD9-5D41-901F-506F965E7B97}"/>
                </a:ext>
              </a:extLst>
            </p:cNvPr>
            <p:cNvGrpSpPr/>
            <p:nvPr/>
          </p:nvGrpSpPr>
          <p:grpSpPr>
            <a:xfrm>
              <a:off x="7543800" y="2971800"/>
              <a:ext cx="6400800" cy="365760"/>
              <a:chOff x="7543800" y="3429000"/>
              <a:chExt cx="6400800" cy="365760"/>
            </a:xfrm>
          </p:grpSpPr>
          <p:sp>
            <p:nvSpPr>
              <p:cNvPr id="133" name="Rectangle 132">
                <a:extLst>
                  <a:ext uri="{FF2B5EF4-FFF2-40B4-BE49-F238E27FC236}">
                    <a16:creationId xmlns:a16="http://schemas.microsoft.com/office/drawing/2014/main" id="{7AE61784-DAE3-B847-997E-FBB7080EF4A2}"/>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43%</a:t>
                </a:r>
              </a:p>
            </p:txBody>
          </p:sp>
          <p:sp>
            <p:nvSpPr>
              <p:cNvPr id="134" name="Rectangle 133">
                <a:extLst>
                  <a:ext uri="{FF2B5EF4-FFF2-40B4-BE49-F238E27FC236}">
                    <a16:creationId xmlns:a16="http://schemas.microsoft.com/office/drawing/2014/main" id="{1087490E-6C7A-6043-B318-B01479CBCB57}"/>
                  </a:ext>
                </a:extLst>
              </p:cNvPr>
              <p:cNvSpPr/>
              <p:nvPr/>
            </p:nvSpPr>
            <p:spPr bwMode="auto">
              <a:xfrm>
                <a:off x="7543800" y="3429000"/>
                <a:ext cx="2752344"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35" name="Rectangle 134">
                <a:extLst>
                  <a:ext uri="{FF2B5EF4-FFF2-40B4-BE49-F238E27FC236}">
                    <a16:creationId xmlns:a16="http://schemas.microsoft.com/office/drawing/2014/main" id="{9A3FD896-7693-B944-8F19-A116C9E85294}"/>
                  </a:ext>
                </a:extLst>
              </p:cNvPr>
              <p:cNvSpPr/>
              <p:nvPr/>
            </p:nvSpPr>
            <p:spPr bwMode="auto">
              <a:xfrm rot="16200000">
                <a:off x="10063734"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29" name="Group 128">
              <a:extLst>
                <a:ext uri="{FF2B5EF4-FFF2-40B4-BE49-F238E27FC236}">
                  <a16:creationId xmlns:a16="http://schemas.microsoft.com/office/drawing/2014/main" id="{DBDB61E2-01D0-6B41-B5B6-F520B3D18029}"/>
                </a:ext>
              </a:extLst>
            </p:cNvPr>
            <p:cNvGrpSpPr/>
            <p:nvPr/>
          </p:nvGrpSpPr>
          <p:grpSpPr>
            <a:xfrm>
              <a:off x="7543800" y="2514600"/>
              <a:ext cx="6400800" cy="365760"/>
              <a:chOff x="7543800" y="2514600"/>
              <a:chExt cx="6400800" cy="365760"/>
            </a:xfrm>
          </p:grpSpPr>
          <p:sp>
            <p:nvSpPr>
              <p:cNvPr id="130" name="Rectangle 129">
                <a:extLst>
                  <a:ext uri="{FF2B5EF4-FFF2-40B4-BE49-F238E27FC236}">
                    <a16:creationId xmlns:a16="http://schemas.microsoft.com/office/drawing/2014/main" id="{29A6048F-A168-0643-A802-C39104D1899D}"/>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70%</a:t>
                </a:r>
              </a:p>
            </p:txBody>
          </p:sp>
          <p:sp>
            <p:nvSpPr>
              <p:cNvPr id="131" name="Rectangle 130">
                <a:extLst>
                  <a:ext uri="{FF2B5EF4-FFF2-40B4-BE49-F238E27FC236}">
                    <a16:creationId xmlns:a16="http://schemas.microsoft.com/office/drawing/2014/main" id="{344538DD-AEDC-1244-99EA-6E1B2CB41AE0}"/>
                  </a:ext>
                </a:extLst>
              </p:cNvPr>
              <p:cNvSpPr/>
              <p:nvPr/>
            </p:nvSpPr>
            <p:spPr bwMode="auto">
              <a:xfrm>
                <a:off x="7543800" y="2514600"/>
                <a:ext cx="4480560"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32" name="Rectangle 131">
                <a:extLst>
                  <a:ext uri="{FF2B5EF4-FFF2-40B4-BE49-F238E27FC236}">
                    <a16:creationId xmlns:a16="http://schemas.microsoft.com/office/drawing/2014/main" id="{607F6DAD-23E0-FC46-95D8-E886DC0C42B2}"/>
                  </a:ext>
                </a:extLst>
              </p:cNvPr>
              <p:cNvSpPr/>
              <p:nvPr/>
            </p:nvSpPr>
            <p:spPr bwMode="auto">
              <a:xfrm rot="16200000">
                <a:off x="11795760" y="2651760"/>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grpSp>
        <p:nvGrpSpPr>
          <p:cNvPr id="136" name="Group 135">
            <a:extLst>
              <a:ext uri="{FF2B5EF4-FFF2-40B4-BE49-F238E27FC236}">
                <a16:creationId xmlns:a16="http://schemas.microsoft.com/office/drawing/2014/main" id="{AD581974-3190-3E4A-9025-430457119022}"/>
              </a:ext>
            </a:extLst>
          </p:cNvPr>
          <p:cNvGrpSpPr/>
          <p:nvPr/>
        </p:nvGrpSpPr>
        <p:grpSpPr>
          <a:xfrm>
            <a:off x="4714875" y="2600325"/>
            <a:ext cx="4000500" cy="514350"/>
            <a:chOff x="7543800" y="2514600"/>
            <a:chExt cx="6400800" cy="822960"/>
          </a:xfrm>
        </p:grpSpPr>
        <p:grpSp>
          <p:nvGrpSpPr>
            <p:cNvPr id="137" name="Group 136">
              <a:extLst>
                <a:ext uri="{FF2B5EF4-FFF2-40B4-BE49-F238E27FC236}">
                  <a16:creationId xmlns:a16="http://schemas.microsoft.com/office/drawing/2014/main" id="{DF15CAF0-3134-C749-9C11-AE3BAEB39865}"/>
                </a:ext>
              </a:extLst>
            </p:cNvPr>
            <p:cNvGrpSpPr/>
            <p:nvPr/>
          </p:nvGrpSpPr>
          <p:grpSpPr>
            <a:xfrm>
              <a:off x="7543800" y="2971800"/>
              <a:ext cx="6400800" cy="365760"/>
              <a:chOff x="7543800" y="3429000"/>
              <a:chExt cx="6400800" cy="365760"/>
            </a:xfrm>
          </p:grpSpPr>
          <p:sp>
            <p:nvSpPr>
              <p:cNvPr id="142" name="Rectangle 141">
                <a:extLst>
                  <a:ext uri="{FF2B5EF4-FFF2-40B4-BE49-F238E27FC236}">
                    <a16:creationId xmlns:a16="http://schemas.microsoft.com/office/drawing/2014/main" id="{C14399B7-D839-D74F-A2D6-8219FCD94C5F}"/>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38%</a:t>
                </a:r>
              </a:p>
            </p:txBody>
          </p:sp>
          <p:sp>
            <p:nvSpPr>
              <p:cNvPr id="143" name="Rectangle 142">
                <a:extLst>
                  <a:ext uri="{FF2B5EF4-FFF2-40B4-BE49-F238E27FC236}">
                    <a16:creationId xmlns:a16="http://schemas.microsoft.com/office/drawing/2014/main" id="{14B8FDC6-2A30-A74D-B557-B346A2F37667}"/>
                  </a:ext>
                </a:extLst>
              </p:cNvPr>
              <p:cNvSpPr/>
              <p:nvPr/>
            </p:nvSpPr>
            <p:spPr bwMode="auto">
              <a:xfrm>
                <a:off x="7543800" y="3429000"/>
                <a:ext cx="2432304"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44" name="Rectangle 143">
                <a:extLst>
                  <a:ext uri="{FF2B5EF4-FFF2-40B4-BE49-F238E27FC236}">
                    <a16:creationId xmlns:a16="http://schemas.microsoft.com/office/drawing/2014/main" id="{6D97A097-C599-C84C-A4F9-AAF5057CCE37}"/>
                  </a:ext>
                </a:extLst>
              </p:cNvPr>
              <p:cNvSpPr/>
              <p:nvPr/>
            </p:nvSpPr>
            <p:spPr bwMode="auto">
              <a:xfrm rot="16200000">
                <a:off x="9738360"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38" name="Group 137">
              <a:extLst>
                <a:ext uri="{FF2B5EF4-FFF2-40B4-BE49-F238E27FC236}">
                  <a16:creationId xmlns:a16="http://schemas.microsoft.com/office/drawing/2014/main" id="{31475849-1EAA-FB43-AD03-F46E0E7445F5}"/>
                </a:ext>
              </a:extLst>
            </p:cNvPr>
            <p:cNvGrpSpPr/>
            <p:nvPr/>
          </p:nvGrpSpPr>
          <p:grpSpPr>
            <a:xfrm>
              <a:off x="7543800" y="2514600"/>
              <a:ext cx="6400800" cy="365760"/>
              <a:chOff x="7543800" y="2514600"/>
              <a:chExt cx="6400800" cy="365760"/>
            </a:xfrm>
          </p:grpSpPr>
          <p:sp>
            <p:nvSpPr>
              <p:cNvPr id="139" name="Rectangle 138">
                <a:extLst>
                  <a:ext uri="{FF2B5EF4-FFF2-40B4-BE49-F238E27FC236}">
                    <a16:creationId xmlns:a16="http://schemas.microsoft.com/office/drawing/2014/main" id="{BC6F7A1A-0E5F-D441-85B6-E1A4BD52C596}"/>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61%</a:t>
                </a:r>
              </a:p>
            </p:txBody>
          </p:sp>
          <p:sp>
            <p:nvSpPr>
              <p:cNvPr id="140" name="Rectangle 139">
                <a:extLst>
                  <a:ext uri="{FF2B5EF4-FFF2-40B4-BE49-F238E27FC236}">
                    <a16:creationId xmlns:a16="http://schemas.microsoft.com/office/drawing/2014/main" id="{B4085149-EB2F-E24B-BD6B-164B22B9829D}"/>
                  </a:ext>
                </a:extLst>
              </p:cNvPr>
              <p:cNvSpPr/>
              <p:nvPr/>
            </p:nvSpPr>
            <p:spPr bwMode="auto">
              <a:xfrm>
                <a:off x="7543800" y="2514600"/>
                <a:ext cx="3904488"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41" name="Rectangle 140">
                <a:extLst>
                  <a:ext uri="{FF2B5EF4-FFF2-40B4-BE49-F238E27FC236}">
                    <a16:creationId xmlns:a16="http://schemas.microsoft.com/office/drawing/2014/main" id="{938FE067-4533-9C43-AE50-DDD1DDE95FD4}"/>
                  </a:ext>
                </a:extLst>
              </p:cNvPr>
              <p:cNvSpPr/>
              <p:nvPr/>
            </p:nvSpPr>
            <p:spPr bwMode="auto">
              <a:xfrm rot="16200000">
                <a:off x="11219688" y="2651760"/>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grpSp>
        <p:nvGrpSpPr>
          <p:cNvPr id="145" name="Group 144">
            <a:extLst>
              <a:ext uri="{FF2B5EF4-FFF2-40B4-BE49-F238E27FC236}">
                <a16:creationId xmlns:a16="http://schemas.microsoft.com/office/drawing/2014/main" id="{E3FAEFDF-83CC-D044-B070-CB0A10EBD9FA}"/>
              </a:ext>
            </a:extLst>
          </p:cNvPr>
          <p:cNvGrpSpPr/>
          <p:nvPr/>
        </p:nvGrpSpPr>
        <p:grpSpPr>
          <a:xfrm>
            <a:off x="4714875" y="3400425"/>
            <a:ext cx="4000500" cy="514351"/>
            <a:chOff x="7543800" y="2514599"/>
            <a:chExt cx="6400800" cy="822961"/>
          </a:xfrm>
        </p:grpSpPr>
        <p:grpSp>
          <p:nvGrpSpPr>
            <p:cNvPr id="146" name="Group 145">
              <a:extLst>
                <a:ext uri="{FF2B5EF4-FFF2-40B4-BE49-F238E27FC236}">
                  <a16:creationId xmlns:a16="http://schemas.microsoft.com/office/drawing/2014/main" id="{5839EC02-9769-DC47-BA0A-29377D45D9F1}"/>
                </a:ext>
              </a:extLst>
            </p:cNvPr>
            <p:cNvGrpSpPr/>
            <p:nvPr/>
          </p:nvGrpSpPr>
          <p:grpSpPr>
            <a:xfrm>
              <a:off x="7543800" y="2971800"/>
              <a:ext cx="6400800" cy="365760"/>
              <a:chOff x="7543800" y="3429000"/>
              <a:chExt cx="6400800" cy="365760"/>
            </a:xfrm>
          </p:grpSpPr>
          <p:sp>
            <p:nvSpPr>
              <p:cNvPr id="151" name="Rectangle 150">
                <a:extLst>
                  <a:ext uri="{FF2B5EF4-FFF2-40B4-BE49-F238E27FC236}">
                    <a16:creationId xmlns:a16="http://schemas.microsoft.com/office/drawing/2014/main" id="{38828AFF-B0FB-5B4C-ABD2-B2F1DC5D46CB}"/>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35%</a:t>
                </a:r>
              </a:p>
            </p:txBody>
          </p:sp>
          <p:sp>
            <p:nvSpPr>
              <p:cNvPr id="152" name="Rectangle 151">
                <a:extLst>
                  <a:ext uri="{FF2B5EF4-FFF2-40B4-BE49-F238E27FC236}">
                    <a16:creationId xmlns:a16="http://schemas.microsoft.com/office/drawing/2014/main" id="{DB671C54-7E4B-E347-9FF5-8AC1CAA5BC79}"/>
                  </a:ext>
                </a:extLst>
              </p:cNvPr>
              <p:cNvSpPr/>
              <p:nvPr/>
            </p:nvSpPr>
            <p:spPr bwMode="auto">
              <a:xfrm>
                <a:off x="7543800" y="3429000"/>
                <a:ext cx="2240280"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53" name="Rectangle 152">
                <a:extLst>
                  <a:ext uri="{FF2B5EF4-FFF2-40B4-BE49-F238E27FC236}">
                    <a16:creationId xmlns:a16="http://schemas.microsoft.com/office/drawing/2014/main" id="{9FE8DAEB-25DC-204E-80F7-C7902019906B}"/>
                  </a:ext>
                </a:extLst>
              </p:cNvPr>
              <p:cNvSpPr/>
              <p:nvPr/>
            </p:nvSpPr>
            <p:spPr bwMode="auto">
              <a:xfrm rot="16200000">
                <a:off x="9555480"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47" name="Group 146">
              <a:extLst>
                <a:ext uri="{FF2B5EF4-FFF2-40B4-BE49-F238E27FC236}">
                  <a16:creationId xmlns:a16="http://schemas.microsoft.com/office/drawing/2014/main" id="{4CF06A9A-C1A5-B443-8771-560F64A9230F}"/>
                </a:ext>
              </a:extLst>
            </p:cNvPr>
            <p:cNvGrpSpPr/>
            <p:nvPr/>
          </p:nvGrpSpPr>
          <p:grpSpPr>
            <a:xfrm>
              <a:off x="7543800" y="2514599"/>
              <a:ext cx="6400800" cy="365761"/>
              <a:chOff x="7543800" y="2514599"/>
              <a:chExt cx="6400800" cy="365761"/>
            </a:xfrm>
          </p:grpSpPr>
          <p:sp>
            <p:nvSpPr>
              <p:cNvPr id="148" name="Rectangle 147">
                <a:extLst>
                  <a:ext uri="{FF2B5EF4-FFF2-40B4-BE49-F238E27FC236}">
                    <a16:creationId xmlns:a16="http://schemas.microsoft.com/office/drawing/2014/main" id="{BC53814D-D586-EF4D-8B8C-CB2B6F3C03F3}"/>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54%</a:t>
                </a:r>
              </a:p>
            </p:txBody>
          </p:sp>
          <p:sp>
            <p:nvSpPr>
              <p:cNvPr id="149" name="Rectangle 148">
                <a:extLst>
                  <a:ext uri="{FF2B5EF4-FFF2-40B4-BE49-F238E27FC236}">
                    <a16:creationId xmlns:a16="http://schemas.microsoft.com/office/drawing/2014/main" id="{92371A81-638C-A84D-9553-4A06AFA9B1B4}"/>
                  </a:ext>
                </a:extLst>
              </p:cNvPr>
              <p:cNvSpPr/>
              <p:nvPr/>
            </p:nvSpPr>
            <p:spPr bwMode="auto">
              <a:xfrm>
                <a:off x="7543800" y="2514600"/>
                <a:ext cx="3456432"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50" name="Rectangle 149">
                <a:extLst>
                  <a:ext uri="{FF2B5EF4-FFF2-40B4-BE49-F238E27FC236}">
                    <a16:creationId xmlns:a16="http://schemas.microsoft.com/office/drawing/2014/main" id="{A5DB0FA1-9B4C-C248-82DA-09B179D533DD}"/>
                  </a:ext>
                </a:extLst>
              </p:cNvPr>
              <p:cNvSpPr/>
              <p:nvPr/>
            </p:nvSpPr>
            <p:spPr bwMode="auto">
              <a:xfrm rot="16200000">
                <a:off x="10771632" y="2651759"/>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grpSp>
        <p:nvGrpSpPr>
          <p:cNvPr id="154" name="Group 153">
            <a:extLst>
              <a:ext uri="{FF2B5EF4-FFF2-40B4-BE49-F238E27FC236}">
                <a16:creationId xmlns:a16="http://schemas.microsoft.com/office/drawing/2014/main" id="{D768C504-2AF7-0140-A4E4-27CB2E59016E}"/>
              </a:ext>
            </a:extLst>
          </p:cNvPr>
          <p:cNvGrpSpPr/>
          <p:nvPr/>
        </p:nvGrpSpPr>
        <p:grpSpPr>
          <a:xfrm>
            <a:off x="4714875" y="4200525"/>
            <a:ext cx="4000500" cy="514350"/>
            <a:chOff x="7543800" y="2514600"/>
            <a:chExt cx="6400800" cy="822960"/>
          </a:xfrm>
        </p:grpSpPr>
        <p:grpSp>
          <p:nvGrpSpPr>
            <p:cNvPr id="155" name="Group 154">
              <a:extLst>
                <a:ext uri="{FF2B5EF4-FFF2-40B4-BE49-F238E27FC236}">
                  <a16:creationId xmlns:a16="http://schemas.microsoft.com/office/drawing/2014/main" id="{8F176069-3BF8-9246-82AE-85025E7471F7}"/>
                </a:ext>
              </a:extLst>
            </p:cNvPr>
            <p:cNvGrpSpPr/>
            <p:nvPr/>
          </p:nvGrpSpPr>
          <p:grpSpPr>
            <a:xfrm>
              <a:off x="7543800" y="2971800"/>
              <a:ext cx="6400800" cy="365760"/>
              <a:chOff x="7543800" y="3429000"/>
              <a:chExt cx="6400800" cy="365760"/>
            </a:xfrm>
          </p:grpSpPr>
          <p:sp>
            <p:nvSpPr>
              <p:cNvPr id="160" name="Rectangle 159">
                <a:extLst>
                  <a:ext uri="{FF2B5EF4-FFF2-40B4-BE49-F238E27FC236}">
                    <a16:creationId xmlns:a16="http://schemas.microsoft.com/office/drawing/2014/main" id="{C24D9F5E-7550-0E47-BAD1-FF4A19F26582}"/>
                  </a:ext>
                </a:extLst>
              </p:cNvPr>
              <p:cNvSpPr/>
              <p:nvPr/>
            </p:nvSpPr>
            <p:spPr bwMode="auto">
              <a:xfrm>
                <a:off x="7543800" y="34290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53%</a:t>
                </a:r>
              </a:p>
            </p:txBody>
          </p:sp>
          <p:sp>
            <p:nvSpPr>
              <p:cNvPr id="161" name="Rectangle 160">
                <a:extLst>
                  <a:ext uri="{FF2B5EF4-FFF2-40B4-BE49-F238E27FC236}">
                    <a16:creationId xmlns:a16="http://schemas.microsoft.com/office/drawing/2014/main" id="{9F5FBD87-E4E4-234D-9479-D3A26A230C21}"/>
                  </a:ext>
                </a:extLst>
              </p:cNvPr>
              <p:cNvSpPr/>
              <p:nvPr/>
            </p:nvSpPr>
            <p:spPr bwMode="auto">
              <a:xfrm>
                <a:off x="7543800" y="3429000"/>
                <a:ext cx="3392424" cy="36576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62" name="Rectangle 161">
                <a:extLst>
                  <a:ext uri="{FF2B5EF4-FFF2-40B4-BE49-F238E27FC236}">
                    <a16:creationId xmlns:a16="http://schemas.microsoft.com/office/drawing/2014/main" id="{72ABF5D7-F64A-064F-AE7C-95C641D01E67}"/>
                  </a:ext>
                </a:extLst>
              </p:cNvPr>
              <p:cNvSpPr/>
              <p:nvPr/>
            </p:nvSpPr>
            <p:spPr bwMode="auto">
              <a:xfrm rot="16200000">
                <a:off x="10707624" y="3566160"/>
                <a:ext cx="365760" cy="91440"/>
              </a:xfrm>
              <a:prstGeom prst="rect">
                <a:avLst/>
              </a:prstGeom>
              <a:solidFill>
                <a:schemeClr val="bg2">
                  <a:lumMod val="6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nvGrpSpPr>
            <p:cNvPr id="156" name="Group 155">
              <a:extLst>
                <a:ext uri="{FF2B5EF4-FFF2-40B4-BE49-F238E27FC236}">
                  <a16:creationId xmlns:a16="http://schemas.microsoft.com/office/drawing/2014/main" id="{77BF727E-4767-A84D-8BBB-5CF1126D0CB0}"/>
                </a:ext>
              </a:extLst>
            </p:cNvPr>
            <p:cNvGrpSpPr/>
            <p:nvPr/>
          </p:nvGrpSpPr>
          <p:grpSpPr>
            <a:xfrm>
              <a:off x="7543800" y="2514600"/>
              <a:ext cx="6400800" cy="365760"/>
              <a:chOff x="7543800" y="2514600"/>
              <a:chExt cx="6400800" cy="365760"/>
            </a:xfrm>
          </p:grpSpPr>
          <p:sp>
            <p:nvSpPr>
              <p:cNvPr id="157" name="Rectangle 156">
                <a:extLst>
                  <a:ext uri="{FF2B5EF4-FFF2-40B4-BE49-F238E27FC236}">
                    <a16:creationId xmlns:a16="http://schemas.microsoft.com/office/drawing/2014/main" id="{7F44D71C-7CF6-0344-AFE5-CA3FA0D64A6E}"/>
                  </a:ext>
                </a:extLst>
              </p:cNvPr>
              <p:cNvSpPr/>
              <p:nvPr/>
            </p:nvSpPr>
            <p:spPr bwMode="auto">
              <a:xfrm>
                <a:off x="7543800" y="2514600"/>
                <a:ext cx="64008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28575" bIns="0" numCol="1" rtlCol="0" anchor="ctr" anchorCtr="0" compatLnSpc="1">
                <a:prstTxWarp prst="textNoShape">
                  <a:avLst/>
                </a:prstTxWarp>
              </a:bodyPr>
              <a:lstStyle/>
              <a:p>
                <a:pPr algn="r" defTabSz="571500"/>
                <a:r>
                  <a:rPr lang="en-US" sz="1250" dirty="0">
                    <a:solidFill>
                      <a:schemeClr val="tx2">
                        <a:lumMod val="75000"/>
                      </a:schemeClr>
                    </a:solidFill>
                    <a:latin typeface="IBM Plex Sans" charset="0"/>
                    <a:ea typeface="IBM Plex Sans" charset="0"/>
                    <a:cs typeface="IBM Plex Sans" charset="0"/>
                  </a:rPr>
                  <a:t>74%</a:t>
                </a:r>
              </a:p>
            </p:txBody>
          </p:sp>
          <p:sp>
            <p:nvSpPr>
              <p:cNvPr id="158" name="Rectangle 157">
                <a:extLst>
                  <a:ext uri="{FF2B5EF4-FFF2-40B4-BE49-F238E27FC236}">
                    <a16:creationId xmlns:a16="http://schemas.microsoft.com/office/drawing/2014/main" id="{2A9A1A66-D58D-A048-A832-CC55476E53A2}"/>
                  </a:ext>
                </a:extLst>
              </p:cNvPr>
              <p:cNvSpPr/>
              <p:nvPr/>
            </p:nvSpPr>
            <p:spPr bwMode="auto">
              <a:xfrm>
                <a:off x="7543800" y="2514600"/>
                <a:ext cx="4736592" cy="365760"/>
              </a:xfrm>
              <a:prstGeom prst="rect">
                <a:avLst/>
              </a:prstGeom>
              <a:solidFill>
                <a:srgbClr val="C37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latin typeface="IBM Plex Sans" charset="0"/>
                  <a:ea typeface="IBM Plex Sans" charset="0"/>
                  <a:cs typeface="IBM Plex Sans" charset="0"/>
                </a:endParaRPr>
              </a:p>
            </p:txBody>
          </p:sp>
          <p:sp>
            <p:nvSpPr>
              <p:cNvPr id="159" name="Rectangle 158">
                <a:extLst>
                  <a:ext uri="{FF2B5EF4-FFF2-40B4-BE49-F238E27FC236}">
                    <a16:creationId xmlns:a16="http://schemas.microsoft.com/office/drawing/2014/main" id="{07EEFEB1-7331-B240-A64F-E1257FA08E89}"/>
                  </a:ext>
                </a:extLst>
              </p:cNvPr>
              <p:cNvSpPr/>
              <p:nvPr/>
            </p:nvSpPr>
            <p:spPr bwMode="auto">
              <a:xfrm rot="16200000">
                <a:off x="12048490" y="2651760"/>
                <a:ext cx="365760" cy="91440"/>
              </a:xfrm>
              <a:prstGeom prst="rect">
                <a:avLst/>
              </a:prstGeom>
              <a:solidFill>
                <a:srgbClr val="E2B0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a:solidFill>
                    <a:schemeClr val="tx1">
                      <a:lumMod val="50000"/>
                      <a:lumOff val="50000"/>
                    </a:schemeClr>
                  </a:solidFill>
                  <a:latin typeface="IBM Plex Sans" charset="0"/>
                  <a:ea typeface="IBM Plex Sans" charset="0"/>
                  <a:cs typeface="IBM Plex Sans" charset="0"/>
                </a:endParaRPr>
              </a:p>
            </p:txBody>
          </p:sp>
        </p:grpSp>
      </p:grpSp>
      <p:sp>
        <p:nvSpPr>
          <p:cNvPr id="163" name="Content Placeholder 28">
            <a:extLst>
              <a:ext uri="{FF2B5EF4-FFF2-40B4-BE49-F238E27FC236}">
                <a16:creationId xmlns:a16="http://schemas.microsoft.com/office/drawing/2014/main" id="{793D629B-2E26-9945-B7FE-BCA451EC95CE}"/>
              </a:ext>
            </a:extLst>
          </p:cNvPr>
          <p:cNvSpPr txBox="1">
            <a:spLocks/>
          </p:cNvSpPr>
          <p:nvPr/>
        </p:nvSpPr>
        <p:spPr>
          <a:xfrm>
            <a:off x="4714875" y="7143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875">
                <a:solidFill>
                  <a:schemeClr val="bg2">
                    <a:lumMod val="85000"/>
                  </a:schemeClr>
                </a:solidFill>
                <a:latin typeface="IBM Plex Sans" charset="0"/>
                <a:ea typeface="IBM Plex Sans" charset="0"/>
                <a:cs typeface="IBM Plex Sans" charset="0"/>
              </a:rPr>
              <a:t>We have the right network of partners, suppliers and distributors to execute our business strategy</a:t>
            </a:r>
            <a:endParaRPr lang="en-US" sz="875" dirty="0">
              <a:solidFill>
                <a:schemeClr val="bg2">
                  <a:lumMod val="85000"/>
                </a:schemeClr>
              </a:solidFill>
              <a:latin typeface="IBM Plex Sans" charset="0"/>
              <a:ea typeface="IBM Plex Sans" charset="0"/>
              <a:cs typeface="IBM Plex Sans" charset="0"/>
            </a:endParaRPr>
          </a:p>
        </p:txBody>
      </p:sp>
      <p:sp>
        <p:nvSpPr>
          <p:cNvPr id="164" name="Content Placeholder 28">
            <a:extLst>
              <a:ext uri="{FF2B5EF4-FFF2-40B4-BE49-F238E27FC236}">
                <a16:creationId xmlns:a16="http://schemas.microsoft.com/office/drawing/2014/main" id="{FDA29D46-8F53-024C-9854-6B497ED06A5D}"/>
              </a:ext>
            </a:extLst>
          </p:cNvPr>
          <p:cNvSpPr txBox="1">
            <a:spLocks/>
          </p:cNvSpPr>
          <p:nvPr/>
        </p:nvSpPr>
        <p:spPr>
          <a:xfrm>
            <a:off x="4714875" y="15144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1000">
                <a:solidFill>
                  <a:schemeClr val="bg2">
                    <a:lumMod val="85000"/>
                  </a:schemeClr>
                </a:solidFill>
                <a:latin typeface="IBM Plex Sans" charset="0"/>
                <a:ea typeface="IBM Plex Sans" charset="0"/>
                <a:cs typeface="IBM Plex Sans" charset="0"/>
              </a:rPr>
              <a:t>We share common business values and practices with our partners</a:t>
            </a:r>
            <a:endParaRPr lang="en-US" sz="1000" dirty="0">
              <a:solidFill>
                <a:schemeClr val="bg2">
                  <a:lumMod val="85000"/>
                </a:schemeClr>
              </a:solidFill>
              <a:latin typeface="IBM Plex Sans" charset="0"/>
              <a:ea typeface="IBM Plex Sans" charset="0"/>
              <a:cs typeface="IBM Plex Sans" charset="0"/>
            </a:endParaRPr>
          </a:p>
        </p:txBody>
      </p:sp>
      <p:sp>
        <p:nvSpPr>
          <p:cNvPr id="165" name="Content Placeholder 28">
            <a:extLst>
              <a:ext uri="{FF2B5EF4-FFF2-40B4-BE49-F238E27FC236}">
                <a16:creationId xmlns:a16="http://schemas.microsoft.com/office/drawing/2014/main" id="{1BA5208E-A457-2449-8259-044F8D53A41D}"/>
              </a:ext>
            </a:extLst>
          </p:cNvPr>
          <p:cNvSpPr txBox="1">
            <a:spLocks/>
          </p:cNvSpPr>
          <p:nvPr/>
        </p:nvSpPr>
        <p:spPr>
          <a:xfrm>
            <a:off x="4714875" y="23145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1000">
                <a:solidFill>
                  <a:schemeClr val="bg2">
                    <a:lumMod val="85000"/>
                  </a:schemeClr>
                </a:solidFill>
              </a:rPr>
              <a:t>We collaborate selectively with our competitors</a:t>
            </a:r>
            <a:endParaRPr lang="en-US" sz="1000" dirty="0">
              <a:solidFill>
                <a:schemeClr val="bg2">
                  <a:lumMod val="85000"/>
                </a:schemeClr>
              </a:solidFill>
            </a:endParaRPr>
          </a:p>
        </p:txBody>
      </p:sp>
      <p:sp>
        <p:nvSpPr>
          <p:cNvPr id="166" name="Content Placeholder 28">
            <a:extLst>
              <a:ext uri="{FF2B5EF4-FFF2-40B4-BE49-F238E27FC236}">
                <a16:creationId xmlns:a16="http://schemas.microsoft.com/office/drawing/2014/main" id="{6A330450-8E46-AA43-A6D6-46DBBE6CA351}"/>
              </a:ext>
            </a:extLst>
          </p:cNvPr>
          <p:cNvSpPr txBox="1">
            <a:spLocks/>
          </p:cNvSpPr>
          <p:nvPr/>
        </p:nvSpPr>
        <p:spPr>
          <a:xfrm>
            <a:off x="4714875" y="31146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1000">
                <a:solidFill>
                  <a:schemeClr val="bg2">
                    <a:lumMod val="85000"/>
                  </a:schemeClr>
                </a:solidFill>
              </a:rPr>
              <a:t>We share people resources and skills with our partners</a:t>
            </a:r>
            <a:endParaRPr lang="en-US" sz="1000" dirty="0">
              <a:solidFill>
                <a:schemeClr val="bg2">
                  <a:lumMod val="85000"/>
                </a:schemeClr>
              </a:solidFill>
            </a:endParaRPr>
          </a:p>
        </p:txBody>
      </p:sp>
      <p:sp>
        <p:nvSpPr>
          <p:cNvPr id="167" name="Content Placeholder 28">
            <a:extLst>
              <a:ext uri="{FF2B5EF4-FFF2-40B4-BE49-F238E27FC236}">
                <a16:creationId xmlns:a16="http://schemas.microsoft.com/office/drawing/2014/main" id="{9FE45708-8070-BD43-8927-42480851DD42}"/>
              </a:ext>
            </a:extLst>
          </p:cNvPr>
          <p:cNvSpPr txBox="1">
            <a:spLocks/>
          </p:cNvSpPr>
          <p:nvPr/>
        </p:nvSpPr>
        <p:spPr>
          <a:xfrm>
            <a:off x="4714875" y="39147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1000">
                <a:solidFill>
                  <a:schemeClr val="bg2">
                    <a:lumMod val="85000"/>
                  </a:schemeClr>
                </a:solidFill>
              </a:rPr>
              <a:t>We share physical assets with our partners</a:t>
            </a:r>
            <a:endParaRPr lang="en-US" sz="1000" dirty="0">
              <a:solidFill>
                <a:schemeClr val="bg2">
                  <a:lumMod val="85000"/>
                </a:schemeClr>
              </a:solidFill>
            </a:endParaRPr>
          </a:p>
        </p:txBody>
      </p:sp>
      <p:sp>
        <p:nvSpPr>
          <p:cNvPr id="168" name="Content Placeholder 28">
            <a:extLst>
              <a:ext uri="{FF2B5EF4-FFF2-40B4-BE49-F238E27FC236}">
                <a16:creationId xmlns:a16="http://schemas.microsoft.com/office/drawing/2014/main" id="{FADB76C8-6CD5-3E4A-B05C-92E5053F8D3A}"/>
              </a:ext>
            </a:extLst>
          </p:cNvPr>
          <p:cNvSpPr txBox="1">
            <a:spLocks/>
          </p:cNvSpPr>
          <p:nvPr/>
        </p:nvSpPr>
        <p:spPr>
          <a:xfrm>
            <a:off x="4714875" y="4714875"/>
            <a:ext cx="4286250" cy="342900"/>
          </a:xfrm>
          <a:prstGeom prst="rect">
            <a:avLst/>
          </a:prstGeom>
        </p:spPr>
        <p:txBody>
          <a:bodyPr lIns="0" tIns="0" rIns="0" bIns="0"/>
          <a:lst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1000">
                <a:solidFill>
                  <a:schemeClr val="bg2">
                    <a:lumMod val="85000"/>
                  </a:schemeClr>
                </a:solidFill>
              </a:rPr>
              <a:t>We collaborate with partners to target specific </a:t>
            </a:r>
            <a:br>
              <a:rPr lang="en-US" sz="1000">
                <a:solidFill>
                  <a:schemeClr val="bg2">
                    <a:lumMod val="85000"/>
                  </a:schemeClr>
                </a:solidFill>
              </a:rPr>
            </a:br>
            <a:r>
              <a:rPr lang="en-US" sz="1000">
                <a:solidFill>
                  <a:schemeClr val="bg2">
                    <a:lumMod val="85000"/>
                  </a:schemeClr>
                </a:solidFill>
              </a:rPr>
              <a:t>customer segments</a:t>
            </a:r>
            <a:endParaRPr lang="en-US" sz="1000" dirty="0">
              <a:solidFill>
                <a:schemeClr val="bg2">
                  <a:lumMod val="85000"/>
                </a:schemeClr>
              </a:solidFill>
            </a:endParaRPr>
          </a:p>
        </p:txBody>
      </p:sp>
    </p:spTree>
    <p:extLst>
      <p:ext uri="{BB962C8B-B14F-4D97-AF65-F5344CB8AC3E}">
        <p14:creationId xmlns:p14="http://schemas.microsoft.com/office/powerpoint/2010/main" val="291432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12" name="Picture 24" descr="aughing man on a smartphone"/>
          <p:cNvPicPr>
            <a:picLocks noChangeAspect="1" noChangeArrowheads="1"/>
          </p:cNvPicPr>
          <p:nvPr/>
        </p:nvPicPr>
        <p:blipFill rotWithShape="1">
          <a:blip r:embed="rId3" cstate="screen">
            <a:alphaModFix amt="8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bwMode="auto">
          <a:xfrm>
            <a:off x="6080760" y="1276502"/>
            <a:ext cx="3045824" cy="353187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45784807.jpg"/>
          <p:cNvPicPr>
            <a:picLocks noChangeAspect="1" noChangeArrowheads="1"/>
          </p:cNvPicPr>
          <p:nvPr/>
        </p:nvPicPr>
        <p:blipFill rotWithShape="1">
          <a:blip r:embed="rId5" cstate="screen">
            <a:alphaModFix amt="83000"/>
            <a:extLst>
              <a:ext uri="{28A0092B-C50C-407E-A947-70E740481C1C}">
                <a14:useLocalDpi xmlns:a14="http://schemas.microsoft.com/office/drawing/2010/main"/>
              </a:ext>
            </a:extLst>
          </a:blip>
          <a:srcRect/>
          <a:stretch/>
        </p:blipFill>
        <p:spPr bwMode="auto">
          <a:xfrm>
            <a:off x="0" y="1245870"/>
            <a:ext cx="3044952" cy="35625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10793316.jpg">
            <a:extLst>
              <a:ext uri="{FF2B5EF4-FFF2-40B4-BE49-F238E27FC236}">
                <a16:creationId xmlns:a16="http://schemas.microsoft.com/office/drawing/2014/main" id="{72240D14-475B-E646-AA36-665387B870BD}"/>
              </a:ext>
            </a:extLst>
          </p:cNvPr>
          <p:cNvPicPr>
            <a:picLocks noChangeAspect="1" noChangeArrowheads="1"/>
          </p:cNvPicPr>
          <p:nvPr/>
        </p:nvPicPr>
        <p:blipFill rotWithShape="1">
          <a:blip r:embed="rId6" cstate="screen">
            <a:alphaModFix amt="86000"/>
            <a:extLst>
              <a:ext uri="{28A0092B-C50C-407E-A947-70E740481C1C}">
                <a14:useLocalDpi xmlns:a14="http://schemas.microsoft.com/office/drawing/2010/main"/>
              </a:ext>
            </a:extLst>
          </a:blip>
          <a:srcRect/>
          <a:stretch/>
        </p:blipFill>
        <p:spPr bwMode="auto">
          <a:xfrm>
            <a:off x="3040379" y="1276502"/>
            <a:ext cx="3054097" cy="3531870"/>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p:cNvSpPr>
            <a:spLocks noGrp="1"/>
          </p:cNvSpPr>
          <p:nvPr>
            <p:ph type="title"/>
          </p:nvPr>
        </p:nvSpPr>
        <p:spPr>
          <a:xfrm>
            <a:off x="285750" y="428625"/>
            <a:ext cx="8583930" cy="714375"/>
          </a:xfrm>
        </p:spPr>
        <p:txBody>
          <a:bodyPr/>
          <a:lstStyle/>
          <a:p>
            <a:r>
              <a:rPr lang="en-US" b="1" dirty="0">
                <a:latin typeface="IBM Plex Sans" charset="0"/>
                <a:ea typeface="IBM Plex Sans" charset="0"/>
                <a:cs typeface="IBM Plex Sans" charset="0"/>
              </a:rPr>
              <a:t>New intelligent </a:t>
            </a:r>
            <a:r>
              <a:rPr lang="en-US" dirty="0"/>
              <a:t>tools are needed to </a:t>
            </a:r>
            <a:r>
              <a:rPr lang="en-US" dirty="0">
                <a:latin typeface="IBM Plex Sans" charset="0"/>
                <a:ea typeface="IBM Plex Sans" charset="0"/>
                <a:cs typeface="IBM Plex Sans" charset="0"/>
              </a:rPr>
              <a:t>help </a:t>
            </a:r>
            <a:r>
              <a:rPr lang="en-US" b="1" dirty="0">
                <a:latin typeface="IBM Plex Sans" charset="0"/>
                <a:ea typeface="IBM Plex Sans" charset="0"/>
                <a:cs typeface="IBM Plex Sans" charset="0"/>
              </a:rPr>
              <a:t>supply chains adapt</a:t>
            </a:r>
            <a:r>
              <a:rPr lang="en-US" dirty="0">
                <a:latin typeface="IBM Plex Sans" charset="0"/>
                <a:ea typeface="IBM Plex Sans" charset="0"/>
                <a:cs typeface="IBM Plex Sans" charset="0"/>
              </a:rPr>
              <a:t> to</a:t>
            </a:r>
            <a:r>
              <a:rPr lang="mr-IN" dirty="0">
                <a:latin typeface="IBM Plex Sans" charset="0"/>
                <a:ea typeface="IBM Plex Sans" charset="0"/>
                <a:cs typeface="IBM Plex Sans" charset="0"/>
              </a:rPr>
              <a:t>…</a:t>
            </a:r>
            <a:endParaRPr lang="en-US" dirty="0">
              <a:latin typeface="IBM Plex Sans" charset="0"/>
              <a:ea typeface="IBM Plex Sans" charset="0"/>
              <a:cs typeface="IBM Plex Sans" charset="0"/>
            </a:endParaRPr>
          </a:p>
        </p:txBody>
      </p:sp>
      <p:sp>
        <p:nvSpPr>
          <p:cNvPr id="5" name="TextBox 4"/>
          <p:cNvSpPr txBox="1"/>
          <p:nvPr/>
        </p:nvSpPr>
        <p:spPr>
          <a:xfrm>
            <a:off x="402751" y="1446700"/>
            <a:ext cx="2239449" cy="341632"/>
          </a:xfrm>
          <a:prstGeom prst="rect">
            <a:avLst/>
          </a:prstGeom>
          <a:noFill/>
        </p:spPr>
        <p:txBody>
          <a:bodyPr wrap="square" rtlCol="0">
            <a:spAutoFit/>
          </a:bodyPr>
          <a:lstStyle/>
          <a:p>
            <a:r>
              <a:rPr lang="en-GB" sz="1800" b="1" dirty="0">
                <a:solidFill>
                  <a:schemeClr val="bg2"/>
                </a:solidFill>
                <a:latin typeface="IBM Plex Sans" charset="0"/>
                <a:ea typeface="IBM Plex Sans" charset="0"/>
                <a:cs typeface="IBM Plex Sans" charset="0"/>
              </a:rPr>
              <a:t>More data sources</a:t>
            </a:r>
          </a:p>
        </p:txBody>
      </p:sp>
      <p:sp>
        <p:nvSpPr>
          <p:cNvPr id="6" name="TextBox 5"/>
          <p:cNvSpPr txBox="1"/>
          <p:nvPr/>
        </p:nvSpPr>
        <p:spPr>
          <a:xfrm>
            <a:off x="3438621" y="1446700"/>
            <a:ext cx="2257614" cy="646331"/>
          </a:xfrm>
          <a:prstGeom prst="rect">
            <a:avLst/>
          </a:prstGeom>
          <a:noFill/>
        </p:spPr>
        <p:txBody>
          <a:bodyPr wrap="square" rtlCol="0">
            <a:spAutoFit/>
          </a:bodyPr>
          <a:lstStyle/>
          <a:p>
            <a:pPr algn="ctr" eaLnBrk="0" hangingPunct="0">
              <a:lnSpc>
                <a:spcPct val="100000"/>
              </a:lnSpc>
              <a:spcBef>
                <a:spcPts val="300"/>
              </a:spcBef>
              <a:spcAft>
                <a:spcPts val="1200"/>
              </a:spcAft>
              <a:buClr>
                <a:schemeClr val="tx1"/>
              </a:buClr>
            </a:pPr>
            <a:r>
              <a:rPr lang="en-GB" sz="1800" b="1" dirty="0">
                <a:solidFill>
                  <a:schemeClr val="bg2"/>
                </a:solidFill>
                <a:latin typeface="IBM Plex Sans" charset="0"/>
                <a:ea typeface="IBM Plex Sans" charset="0"/>
                <a:cs typeface="IBM Plex Sans" charset="0"/>
              </a:rPr>
              <a:t>Next gen products &amp; business models</a:t>
            </a:r>
          </a:p>
        </p:txBody>
      </p:sp>
      <p:sp>
        <p:nvSpPr>
          <p:cNvPr id="7" name="TextBox 6"/>
          <p:cNvSpPr txBox="1"/>
          <p:nvPr/>
        </p:nvSpPr>
        <p:spPr>
          <a:xfrm>
            <a:off x="6612288" y="1446701"/>
            <a:ext cx="2009328" cy="646331"/>
          </a:xfrm>
          <a:prstGeom prst="rect">
            <a:avLst/>
          </a:prstGeom>
          <a:noFill/>
        </p:spPr>
        <p:txBody>
          <a:bodyPr wrap="square" rtlCol="0">
            <a:spAutoFit/>
          </a:bodyPr>
          <a:lstStyle/>
          <a:p>
            <a:pPr algn="ctr" eaLnBrk="0" hangingPunct="0">
              <a:lnSpc>
                <a:spcPct val="100000"/>
              </a:lnSpc>
              <a:spcBef>
                <a:spcPts val="300"/>
              </a:spcBef>
              <a:buClr>
                <a:schemeClr val="tx1"/>
              </a:buClr>
            </a:pPr>
            <a:r>
              <a:rPr lang="en-GB" sz="1800" b="1" dirty="0">
                <a:solidFill>
                  <a:schemeClr val="bg2"/>
                </a:solidFill>
                <a:latin typeface="IBM Plex Sans" charset="0"/>
                <a:ea typeface="IBM Plex Sans" charset="0"/>
                <a:cs typeface="IBM Plex Sans" charset="0"/>
              </a:rPr>
              <a:t>The “experience economy”</a:t>
            </a:r>
          </a:p>
        </p:txBody>
      </p:sp>
    </p:spTree>
    <p:extLst>
      <p:ext uri="{BB962C8B-B14F-4D97-AF65-F5344CB8AC3E}">
        <p14:creationId xmlns:p14="http://schemas.microsoft.com/office/powerpoint/2010/main" val="191655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4" name="Table 843"/>
          <p:cNvGraphicFramePr>
            <a:graphicFrameLocks noGrp="1"/>
          </p:cNvGraphicFramePr>
          <p:nvPr>
            <p:extLst/>
          </p:nvPr>
        </p:nvGraphicFramePr>
        <p:xfrm>
          <a:off x="2428875" y="1138433"/>
          <a:ext cx="6457952" cy="3672157"/>
        </p:xfrm>
        <a:graphic>
          <a:graphicData uri="http://schemas.openxmlformats.org/drawingml/2006/table">
            <a:tbl>
              <a:tblPr firstRow="1" bandRow="1">
                <a:tableStyleId>{5C22544A-7EE6-4342-B048-85BDC9FD1C3A}</a:tableStyleId>
              </a:tblPr>
              <a:tblGrid>
                <a:gridCol w="1614488">
                  <a:extLst>
                    <a:ext uri="{9D8B030D-6E8A-4147-A177-3AD203B41FA5}">
                      <a16:colId xmlns:a16="http://schemas.microsoft.com/office/drawing/2014/main" val="20000"/>
                    </a:ext>
                  </a:extLst>
                </a:gridCol>
                <a:gridCol w="538163">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gridCol w="1076325">
                  <a:extLst>
                    <a:ext uri="{9D8B030D-6E8A-4147-A177-3AD203B41FA5}">
                      <a16:colId xmlns:a16="http://schemas.microsoft.com/office/drawing/2014/main" val="20003"/>
                    </a:ext>
                  </a:extLst>
                </a:gridCol>
                <a:gridCol w="538163">
                  <a:extLst>
                    <a:ext uri="{9D8B030D-6E8A-4147-A177-3AD203B41FA5}">
                      <a16:colId xmlns:a16="http://schemas.microsoft.com/office/drawing/2014/main" val="20004"/>
                    </a:ext>
                  </a:extLst>
                </a:gridCol>
                <a:gridCol w="1614488">
                  <a:extLst>
                    <a:ext uri="{9D8B030D-6E8A-4147-A177-3AD203B41FA5}">
                      <a16:colId xmlns:a16="http://schemas.microsoft.com/office/drawing/2014/main" val="20005"/>
                    </a:ext>
                  </a:extLst>
                </a:gridCol>
              </a:tblGrid>
              <a:tr h="630555">
                <a:tc gridSpan="2">
                  <a:txBody>
                    <a:bodyPr/>
                    <a:lstStyle/>
                    <a:p>
                      <a:pPr algn="l"/>
                      <a:r>
                        <a:rPr lang="en-US" sz="1300" b="1" i="0" dirty="0">
                          <a:solidFill>
                            <a:srgbClr val="00BAB6"/>
                          </a:solidFill>
                          <a:latin typeface="IBM Plex Sans" charset="0"/>
                          <a:ea typeface="IBM Plex Sans" charset="0"/>
                          <a:cs typeface="IBM Plex Sans" charset="0"/>
                        </a:rPr>
                        <a:t>People Data</a:t>
                      </a:r>
                      <a:br>
                        <a:rPr lang="en-US" sz="1300" b="1" i="0" dirty="0">
                          <a:solidFill>
                            <a:srgbClr val="00BAB6"/>
                          </a:solidFill>
                          <a:latin typeface="IBM Plex Sans" charset="0"/>
                          <a:ea typeface="IBM Plex Sans" charset="0"/>
                          <a:cs typeface="IBM Plex Sans" charset="0"/>
                        </a:rPr>
                      </a:br>
                      <a:r>
                        <a:rPr lang="en-US" sz="900" b="0" i="0" dirty="0">
                          <a:solidFill>
                            <a:schemeClr val="tx2">
                              <a:lumMod val="90000"/>
                            </a:schemeClr>
                          </a:solidFill>
                          <a:latin typeface="IBM Plex Sans" charset="0"/>
                          <a:ea typeface="IBM Plex Sans" charset="0"/>
                          <a:cs typeface="IBM Plex Sans" charset="0"/>
                        </a:rPr>
                        <a:t>User/owner/manufacturer/worker/</a:t>
                      </a:r>
                      <a:br>
                        <a:rPr lang="en-US" sz="900" b="0" i="0" dirty="0">
                          <a:solidFill>
                            <a:schemeClr val="tx2">
                              <a:lumMod val="90000"/>
                            </a:schemeClr>
                          </a:solidFill>
                          <a:latin typeface="IBM Plex Sans" charset="0"/>
                          <a:ea typeface="IBM Plex Sans" charset="0"/>
                          <a:cs typeface="IBM Plex Sans" charset="0"/>
                        </a:rPr>
                      </a:br>
                      <a:r>
                        <a:rPr lang="en-US" sz="900" b="0" i="0" dirty="0">
                          <a:solidFill>
                            <a:schemeClr val="tx2">
                              <a:lumMod val="90000"/>
                            </a:schemeClr>
                          </a:solidFill>
                          <a:latin typeface="IBM Plex Sans" charset="0"/>
                          <a:ea typeface="IBM Plex Sans" charset="0"/>
                          <a:cs typeface="IBM Plex Sans" charset="0"/>
                        </a:rPr>
                        <a:t>patient/maker</a:t>
                      </a:r>
                    </a:p>
                  </a:txBody>
                  <a:tcPr marL="28549" marR="31446" marT="11430"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gridSpan="2">
                  <a:txBody>
                    <a:bodyPr/>
                    <a:lstStyle/>
                    <a:p>
                      <a:pPr algn="l"/>
                      <a:r>
                        <a:rPr lang="en-US" sz="1300" b="1" i="0" dirty="0">
                          <a:solidFill>
                            <a:srgbClr val="00BAB6"/>
                          </a:solidFill>
                          <a:latin typeface="IBM Plex Sans" charset="0"/>
                          <a:ea typeface="IBM Plex Sans" charset="0"/>
                          <a:cs typeface="IBM Plex Sans" charset="0"/>
                        </a:rPr>
                        <a:t>Asset Data</a:t>
                      </a:r>
                      <a:br>
                        <a:rPr lang="en-US" sz="900" b="0" i="0" dirty="0">
                          <a:solidFill>
                            <a:schemeClr val="bg2"/>
                          </a:solidFill>
                          <a:latin typeface="IBM Plex Sans" charset="0"/>
                          <a:ea typeface="IBM Plex Sans" charset="0"/>
                          <a:cs typeface="IBM Plex Sans" charset="0"/>
                        </a:rPr>
                      </a:br>
                      <a:r>
                        <a:rPr lang="en-US" sz="900" b="0" i="0" dirty="0">
                          <a:solidFill>
                            <a:schemeClr val="bg2"/>
                          </a:solidFill>
                          <a:latin typeface="IBM Plex Sans" charset="0"/>
                          <a:ea typeface="IBM Plex Sans" charset="0"/>
                          <a:cs typeface="IBM Plex Sans" charset="0"/>
                        </a:rPr>
                        <a:t>Building/appliances/device/machine/</a:t>
                      </a:r>
                      <a:br>
                        <a:rPr lang="en-US" sz="900" b="0" i="0" dirty="0">
                          <a:solidFill>
                            <a:schemeClr val="bg2"/>
                          </a:solidFill>
                          <a:latin typeface="IBM Plex Sans" charset="0"/>
                          <a:ea typeface="IBM Plex Sans" charset="0"/>
                          <a:cs typeface="IBM Plex Sans" charset="0"/>
                        </a:rPr>
                      </a:br>
                      <a:r>
                        <a:rPr lang="en-US" sz="900" b="0" i="0" dirty="0">
                          <a:solidFill>
                            <a:schemeClr val="bg2"/>
                          </a:solidFill>
                          <a:latin typeface="IBM Plex Sans" charset="0"/>
                          <a:ea typeface="IBM Plex Sans" charset="0"/>
                          <a:cs typeface="IBM Plex Sans" charset="0"/>
                        </a:rPr>
                        <a:t>vehicle</a:t>
                      </a:r>
                    </a:p>
                  </a:txBody>
                  <a:tcPr marL="22860" marR="11430" marT="1143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gridSpan="2">
                  <a:txBody>
                    <a:bodyPr/>
                    <a:lstStyle/>
                    <a:p>
                      <a:pPr algn="l"/>
                      <a:r>
                        <a:rPr lang="en-US" sz="1300" b="1" i="0" dirty="0">
                          <a:solidFill>
                            <a:srgbClr val="00BAB6"/>
                          </a:solidFill>
                          <a:latin typeface="IBM Plex Sans" charset="0"/>
                          <a:ea typeface="IBM Plex Sans" charset="0"/>
                          <a:cs typeface="IBM Plex Sans" charset="0"/>
                        </a:rPr>
                        <a:t>Environment</a:t>
                      </a:r>
                      <a:r>
                        <a:rPr lang="en-US" sz="1300" b="1" i="0" baseline="0" dirty="0">
                          <a:solidFill>
                            <a:srgbClr val="00BAB6"/>
                          </a:solidFill>
                          <a:latin typeface="IBM Plex Sans" charset="0"/>
                          <a:ea typeface="IBM Plex Sans" charset="0"/>
                          <a:cs typeface="IBM Plex Sans" charset="0"/>
                        </a:rPr>
                        <a:t> Data</a:t>
                      </a:r>
                      <a:endParaRPr lang="en-US" sz="1300" b="1" i="0" baseline="0" dirty="0">
                        <a:solidFill>
                          <a:schemeClr val="tx2">
                            <a:lumMod val="90000"/>
                          </a:schemeClr>
                        </a:solidFill>
                        <a:latin typeface="IBM Plex Sans" charset="0"/>
                        <a:ea typeface="IBM Plex Sans" charset="0"/>
                        <a:cs typeface="IBM Plex Sans" charset="0"/>
                      </a:endParaRPr>
                    </a:p>
                    <a:p>
                      <a:pPr algn="l"/>
                      <a:r>
                        <a:rPr lang="en-US" sz="900" b="0" i="0" dirty="0">
                          <a:solidFill>
                            <a:schemeClr val="tx2">
                              <a:lumMod val="90000"/>
                            </a:schemeClr>
                          </a:solidFill>
                          <a:latin typeface="IBM Plex Sans" charset="0"/>
                          <a:ea typeface="IBM Plex Sans" charset="0"/>
                          <a:cs typeface="IBM Plex Sans" charset="0"/>
                        </a:rPr>
                        <a:t>Local/regional/satellite/news/</a:t>
                      </a:r>
                      <a:br>
                        <a:rPr lang="en-US" sz="900" b="0" i="0" dirty="0">
                          <a:solidFill>
                            <a:schemeClr val="tx2">
                              <a:lumMod val="90000"/>
                            </a:schemeClr>
                          </a:solidFill>
                          <a:latin typeface="IBM Plex Sans" charset="0"/>
                          <a:ea typeface="IBM Plex Sans" charset="0"/>
                          <a:cs typeface="IBM Plex Sans" charset="0"/>
                        </a:rPr>
                      </a:br>
                      <a:r>
                        <a:rPr lang="en-US" sz="900" b="0" i="0" dirty="0">
                          <a:solidFill>
                            <a:schemeClr val="tx2">
                              <a:lumMod val="90000"/>
                            </a:schemeClr>
                          </a:solidFill>
                          <a:latin typeface="IBM Plex Sans" charset="0"/>
                          <a:ea typeface="IBM Plex Sans" charset="0"/>
                          <a:cs typeface="IBM Plex Sans" charset="0"/>
                        </a:rPr>
                        <a:t>events/government/language/ conditions</a:t>
                      </a:r>
                    </a:p>
                  </a:txBody>
                  <a:tcPr marL="22860" marR="11430" marT="1143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extLst>
                  <a:ext uri="{0D108BD9-81ED-4DB2-BD59-A6C34878D82A}">
                    <a16:rowId xmlns:a16="http://schemas.microsoft.com/office/drawing/2014/main" val="10000"/>
                  </a:ext>
                </a:extLst>
              </a:tr>
              <a:tr h="237668">
                <a:tc gridSpan="2">
                  <a:txBody>
                    <a:bodyPr/>
                    <a:lstStyle/>
                    <a:p>
                      <a:r>
                        <a:rPr lang="en-US" sz="1300" b="1" i="0" dirty="0">
                          <a:solidFill>
                            <a:schemeClr val="tx1"/>
                          </a:solidFill>
                          <a:latin typeface="IBM Plex Sans" charset="0"/>
                          <a:ea typeface="IBM Plex Sans" charset="0"/>
                          <a:cs typeface="IBM Plex Sans" charset="0"/>
                        </a:rPr>
                        <a:t>Behavior</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History</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Map</a:t>
                      </a:r>
                      <a:r>
                        <a:rPr lang="en-US" sz="1300" b="1" i="0" baseline="0" dirty="0">
                          <a:solidFill>
                            <a:schemeClr val="tx1"/>
                          </a:solidFill>
                          <a:latin typeface="IBM Plex Sans" charset="0"/>
                          <a:ea typeface="IBM Plex Sans" charset="0"/>
                          <a:cs typeface="IBM Plex Sans" charset="0"/>
                        </a:rPr>
                        <a:t> event management</a:t>
                      </a:r>
                      <a:endParaRPr lang="en-US" sz="1300" b="1"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2"/>
                  </a:ext>
                </a:extLst>
              </a:tr>
              <a:tr h="199568">
                <a:tc gridSpan="2">
                  <a:txBody>
                    <a:bodyPr/>
                    <a:lstStyle/>
                    <a:p>
                      <a:r>
                        <a:rPr lang="en-US" sz="1000" b="0" i="1" dirty="0">
                          <a:solidFill>
                            <a:schemeClr val="tx1">
                              <a:lumMod val="65000"/>
                              <a:lumOff val="35000"/>
                            </a:schemeClr>
                          </a:solidFill>
                          <a:latin typeface="IBM Plex Sans" charset="0"/>
                          <a:ea typeface="IBM Plex Sans" charset="0"/>
                          <a:cs typeface="IBM Plex Sans" charset="0"/>
                        </a:rPr>
                        <a:t>Occupancy/movement/activity</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marL="0" indent="0" algn="l" defTabSz="1097280" rtl="0" eaLnBrk="1" latinLnBrk="0" hangingPunct="1">
                        <a:lnSpc>
                          <a:spcPct val="110000"/>
                        </a:lnSpc>
                        <a:buSzPct val="100000"/>
                        <a:buFont typeface="Arial" charset="0"/>
                        <a:buNone/>
                        <a:defRPr sz="1800"/>
                      </a:pPr>
                      <a:r>
                        <a:rPr lang="en-GB" sz="1000" b="0" i="1" kern="1200" dirty="0">
                          <a:solidFill>
                            <a:schemeClr val="tx1">
                              <a:lumMod val="65000"/>
                              <a:lumOff val="35000"/>
                            </a:schemeClr>
                          </a:solidFill>
                          <a:latin typeface="IBM Plex Sans" charset="0"/>
                        </a:rPr>
                        <a:t>Incidents / maintenance / repair</a:t>
                      </a:r>
                      <a:endParaRPr lang="en-GB" sz="1000" b="0" i="1" kern="1200" dirty="0">
                        <a:solidFill>
                          <a:schemeClr val="tx1">
                            <a:lumMod val="65000"/>
                            <a:lumOff val="35000"/>
                          </a:schemeClr>
                        </a:solidFill>
                        <a:latin typeface="IBM Plex Sans" charset="0"/>
                        <a:ea typeface="Helvetica Neue" charset="0"/>
                        <a:cs typeface="Helvetica Neue"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Buildings nearby/main supply routes</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152400">
                <a:tc gridSpan="2">
                  <a:txBody>
                    <a:bodyPr/>
                    <a:lstStyle/>
                    <a:p>
                      <a:endParaRPr lang="en-US" sz="5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marL="0" algn="l" defTabSz="1097280" rtl="0" eaLnBrk="1" latinLnBrk="0" hangingPunct="1"/>
                      <a:endParaRPr lang="en-US" sz="1000" b="0" i="1" kern="1200" dirty="0">
                        <a:solidFill>
                          <a:schemeClr val="tx1">
                            <a:lumMod val="65000"/>
                            <a:lumOff val="35000"/>
                          </a:schemeClr>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4"/>
                  </a:ext>
                </a:extLst>
              </a:tr>
              <a:tr h="237668">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300" b="1" i="0" dirty="0">
                          <a:solidFill>
                            <a:schemeClr val="tx1"/>
                          </a:solidFill>
                          <a:latin typeface="IBM Plex Sans" charset="0"/>
                          <a:ea typeface="IBM Plex Sans" charset="0"/>
                          <a:cs typeface="IBM Plex Sans" charset="0"/>
                        </a:rPr>
                        <a:t>Intent/Context</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Diagnostics</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Event pattern</a:t>
                      </a:r>
                      <a:r>
                        <a:rPr lang="en-US" sz="1300" b="1" i="0" baseline="0" dirty="0">
                          <a:solidFill>
                            <a:schemeClr val="tx1"/>
                          </a:solidFill>
                          <a:latin typeface="IBM Plex Sans" charset="0"/>
                          <a:ea typeface="IBM Plex Sans" charset="0"/>
                          <a:cs typeface="IBM Plex Sans" charset="0"/>
                        </a:rPr>
                        <a:t> analysis</a:t>
                      </a:r>
                      <a:endParaRPr lang="en-US" sz="1300" b="1"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6"/>
                  </a:ext>
                </a:extLst>
              </a:tr>
              <a:tr h="199568">
                <a:tc gridSpan="2">
                  <a:txBody>
                    <a:bodyPr/>
                    <a:lstStyle/>
                    <a:p>
                      <a:r>
                        <a:rPr lang="en-US" sz="1000" b="0" i="1" dirty="0">
                          <a:solidFill>
                            <a:schemeClr val="tx1">
                              <a:lumMod val="65000"/>
                              <a:lumOff val="35000"/>
                            </a:schemeClr>
                          </a:solidFill>
                          <a:latin typeface="IBM Plex Sans" charset="0"/>
                          <a:ea typeface="IBM Plex Sans" charset="0"/>
                          <a:cs typeface="IBM Plex Sans" charset="0"/>
                        </a:rPr>
                        <a:t>Residential/location/weather</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Alerts/monitoring</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News/accidents/crime/health</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7"/>
                  </a:ext>
                </a:extLst>
              </a:tr>
              <a:tr h="123368">
                <a:tc gridSpan="2">
                  <a:txBody>
                    <a:bodyPr/>
                    <a:lstStyle/>
                    <a:p>
                      <a:endParaRPr lang="en-US" sz="5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8"/>
                  </a:ext>
                </a:extLst>
              </a:tr>
              <a:tr h="237668">
                <a:tc gridSpan="2">
                  <a:txBody>
                    <a:bodyPr/>
                    <a:lstStyle/>
                    <a:p>
                      <a:r>
                        <a:rPr lang="en-US" sz="1300" b="1" i="0" dirty="0">
                          <a:solidFill>
                            <a:schemeClr val="tx1"/>
                          </a:solidFill>
                          <a:latin typeface="IBM Plex Sans" charset="0"/>
                          <a:ea typeface="IBM Plex Sans" charset="0"/>
                          <a:cs typeface="IBM Plex Sans" charset="0"/>
                        </a:rPr>
                        <a:t>Personal information</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Usage context</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Traffic pattern analysis</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0"/>
                  </a:ext>
                </a:extLst>
              </a:tr>
              <a:tr h="199568">
                <a:tc gridSpan="2">
                  <a:txBody>
                    <a:bodyPr/>
                    <a:lstStyle/>
                    <a:p>
                      <a:r>
                        <a:rPr lang="en-US" sz="1000" b="0" i="1" dirty="0">
                          <a:solidFill>
                            <a:schemeClr val="tx1">
                              <a:lumMod val="65000"/>
                              <a:lumOff val="35000"/>
                            </a:schemeClr>
                          </a:solidFill>
                          <a:latin typeface="IBM Plex Sans" charset="0"/>
                          <a:ea typeface="IBM Plex Sans" charset="0"/>
                          <a:cs typeface="IBM Plex Sans" charset="0"/>
                        </a:rPr>
                        <a:t>Age/lifestyle/preferences</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000" b="0" i="1" dirty="0">
                          <a:solidFill>
                            <a:schemeClr val="tx1">
                              <a:lumMod val="65000"/>
                              <a:lumOff val="35000"/>
                            </a:schemeClr>
                          </a:solidFill>
                          <a:latin typeface="IBM Plex Sans" charset="0"/>
                          <a:ea typeface="IBM Plex Sans" charset="0"/>
                          <a:cs typeface="IBM Plex Sans" charset="0"/>
                        </a:rPr>
                        <a:t>Weather/time of day/road/temp</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Flow/accidents/routes</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1"/>
                  </a:ext>
                </a:extLst>
              </a:tr>
              <a:tr h="123368">
                <a:tc gridSpan="2">
                  <a:txBody>
                    <a:bodyPr/>
                    <a:lstStyle/>
                    <a:p>
                      <a:endParaRPr lang="en-US" sz="500" b="1"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2"/>
                  </a:ext>
                </a:extLst>
              </a:tr>
              <a:tr h="237668">
                <a:tc gridSpan="2">
                  <a:txBody>
                    <a:bodyPr/>
                    <a:lstStyle/>
                    <a:p>
                      <a:r>
                        <a:rPr lang="en-US" sz="1300" b="1" i="0" dirty="0">
                          <a:solidFill>
                            <a:schemeClr val="tx1"/>
                          </a:solidFill>
                          <a:latin typeface="IBM Plex Sans" charset="0"/>
                          <a:ea typeface="IBM Plex Sans" charset="0"/>
                          <a:cs typeface="IBM Plex Sans" charset="0"/>
                        </a:rPr>
                        <a:t>Claim history</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Origin</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Third party data</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3"/>
                  </a:ext>
                </a:extLst>
              </a:tr>
              <a:tr h="199568">
                <a:tc gridSpan="2">
                  <a:txBody>
                    <a:bodyPr/>
                    <a:lstStyle/>
                    <a:p>
                      <a:r>
                        <a:rPr lang="en-US" sz="1000" b="0" i="1" dirty="0">
                          <a:solidFill>
                            <a:schemeClr val="tx1">
                              <a:lumMod val="65000"/>
                              <a:lumOff val="35000"/>
                            </a:schemeClr>
                          </a:solidFill>
                          <a:latin typeface="IBM Plex Sans" charset="0"/>
                          <a:ea typeface="IBM Plex Sans" charset="0"/>
                          <a:cs typeface="IBM Plex Sans" charset="0"/>
                        </a:rPr>
                        <a:t>Insurance/legal</a:t>
                      </a: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Weather/time of day/road/temp</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rowSpan="3"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Weather/events/home delivery/ crime/lifestyle access data/pollen</a:t>
                      </a:r>
                    </a:p>
                  </a:txBody>
                  <a:tcPr marL="22860" marR="1143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rowSpan="3" hMerge="1">
                  <a:txBody>
                    <a:bodyPr/>
                    <a:lstStyle/>
                    <a:p>
                      <a:endParaRPr lang="en-US"/>
                    </a:p>
                  </a:txBody>
                  <a:tcPr/>
                </a:tc>
                <a:extLst>
                  <a:ext uri="{0D108BD9-81ED-4DB2-BD59-A6C34878D82A}">
                    <a16:rowId xmlns:a16="http://schemas.microsoft.com/office/drawing/2014/main" val="10014"/>
                  </a:ext>
                </a:extLst>
              </a:tr>
              <a:tr h="123368">
                <a:tc gridSpan="2">
                  <a:txBody>
                    <a:bodyPr/>
                    <a:lstStyle/>
                    <a:p>
                      <a:endParaRPr lang="en-US" sz="5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7B8092"/>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vMerge="1">
                  <a:txBody>
                    <a:bodyPr/>
                    <a:lstStyle/>
                    <a:p>
                      <a:pPr algn="l"/>
                      <a:endParaRPr lang="en-US" sz="800" b="0" i="0" dirty="0">
                        <a:solidFill>
                          <a:schemeClr val="tx1"/>
                        </a:solidFill>
                        <a:latin typeface="IBM Plex Sans" charset="0"/>
                        <a:ea typeface="IBM Plex Sans" charset="0"/>
                        <a:cs typeface="IBM Plex Sans" charset="0"/>
                      </a:endParaRPr>
                    </a:p>
                  </a:txBody>
                  <a:tcPr marL="0"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tc>
                <a:extLst>
                  <a:ext uri="{0D108BD9-81ED-4DB2-BD59-A6C34878D82A}">
                    <a16:rowId xmlns:a16="http://schemas.microsoft.com/office/drawing/2014/main" val="10015"/>
                  </a:ext>
                </a:extLst>
              </a:tr>
              <a:tr h="237668">
                <a:tc gridSpan="2">
                  <a:txBody>
                    <a:bodyPr/>
                    <a:lstStyle/>
                    <a:p>
                      <a:endParaRPr lang="en-US" sz="1300" b="1" i="0" dirty="0">
                        <a:solidFill>
                          <a:schemeClr val="tx1"/>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r>
                        <a:rPr lang="en-US" sz="1300" b="1" i="0" dirty="0">
                          <a:solidFill>
                            <a:schemeClr val="tx1"/>
                          </a:solidFill>
                          <a:latin typeface="IBM Plex Sans" charset="0"/>
                          <a:ea typeface="IBM Plex Sans" charset="0"/>
                          <a:cs typeface="IBM Plex Sans" charset="0"/>
                        </a:rPr>
                        <a:t>Usage patterns</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7B809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vMerge="1">
                  <a:txBody>
                    <a:bodyPr/>
                    <a:lstStyle/>
                    <a:p>
                      <a:pPr algn="l"/>
                      <a:endParaRPr lang="en-US" sz="2000" b="1" i="0" dirty="0">
                        <a:solidFill>
                          <a:schemeClr val="tx1"/>
                        </a:solidFill>
                        <a:latin typeface="IBM Plex Sans" charset="0"/>
                        <a:ea typeface="IBM Plex Sans" charset="0"/>
                        <a:cs typeface="IBM Plex Sans" charset="0"/>
                      </a:endParaRPr>
                    </a:p>
                  </a:txBody>
                  <a:tcPr marL="0"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tc>
                <a:extLst>
                  <a:ext uri="{0D108BD9-81ED-4DB2-BD59-A6C34878D82A}">
                    <a16:rowId xmlns:a16="http://schemas.microsoft.com/office/drawing/2014/main" val="10016"/>
                  </a:ext>
                </a:extLst>
              </a:tr>
              <a:tr h="152400">
                <a:tc gridSpan="2">
                  <a:txBody>
                    <a:bodyPr/>
                    <a:lstStyle/>
                    <a:p>
                      <a:endParaRPr lang="en-US" sz="5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000" b="0" i="1" dirty="0">
                          <a:solidFill>
                            <a:schemeClr val="tx1">
                              <a:lumMod val="65000"/>
                              <a:lumOff val="35000"/>
                            </a:schemeClr>
                          </a:solidFill>
                          <a:latin typeface="IBM Plex Sans" charset="0"/>
                          <a:ea typeface="IBM Plex Sans" charset="0"/>
                          <a:cs typeface="IBM Plex Sans" charset="0"/>
                        </a:rPr>
                        <a:t>Journeys/location/remote control</a:t>
                      </a: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2286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7"/>
                  </a:ext>
                </a:extLst>
              </a:tr>
              <a:tr h="123368">
                <a:tc gridSpan="2">
                  <a:txBody>
                    <a:bodyPr/>
                    <a:lstStyle/>
                    <a:p>
                      <a:endParaRPr lang="en-US" sz="500" b="0" i="0" dirty="0">
                        <a:solidFill>
                          <a:schemeClr val="tx1">
                            <a:lumMod val="65000"/>
                            <a:lumOff val="35000"/>
                          </a:schemeClr>
                        </a:solidFill>
                        <a:latin typeface="IBM Plex Sans" charset="0"/>
                        <a:ea typeface="IBM Plex Sans" charset="0"/>
                        <a:cs typeface="IBM Plex Sans" charset="0"/>
                      </a:endParaRPr>
                    </a:p>
                  </a:txBody>
                  <a:tcPr marL="28549" marR="31446" marT="23584" marB="2358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hMerge="1">
                  <a:txBody>
                    <a:bodyPr/>
                    <a:lstStyle/>
                    <a:p>
                      <a:endParaRPr lang="en-US"/>
                    </a:p>
                  </a:txBody>
                  <a:tcPr/>
                </a:tc>
                <a:tc gridSpan="2">
                  <a:txBody>
                    <a:bodyPr/>
                    <a:lstStyle/>
                    <a:p>
                      <a:pPr algn="l"/>
                      <a:endParaRPr lang="en-US" sz="500" b="0" i="0" dirty="0">
                        <a:solidFill>
                          <a:schemeClr val="tx1"/>
                        </a:solidFill>
                        <a:latin typeface="IBM Plex Sans" charset="0"/>
                        <a:ea typeface="IBM Plex Sans" charset="0"/>
                        <a:cs typeface="IBM Plex Sans" charset="0"/>
                      </a:endParaRPr>
                    </a:p>
                  </a:txBody>
                  <a:tcPr marL="0" marR="114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18"/>
                  </a:ext>
                </a:extLst>
              </a:tr>
              <a:tr h="218618">
                <a:tc>
                  <a:txBody>
                    <a:bodyPr/>
                    <a:lstStyle/>
                    <a:p>
                      <a:pPr algn="ctr"/>
                      <a:r>
                        <a:rPr lang="en-US" sz="1100" b="1" i="0" dirty="0">
                          <a:solidFill>
                            <a:schemeClr val="bg2"/>
                          </a:solidFill>
                          <a:latin typeface="IBM Plex Sans" charset="0"/>
                          <a:ea typeface="IBM Plex Sans" charset="0"/>
                          <a:cs typeface="IBM Plex Sans" charset="0"/>
                        </a:rPr>
                        <a:t>Sensors</a:t>
                      </a:r>
                    </a:p>
                  </a:txBody>
                  <a:tcPr marL="28549" marR="31446" marT="23584" marB="23584">
                    <a:lnL w="127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AB6"/>
                    </a:solidFill>
                  </a:tcPr>
                </a:tc>
                <a:tc gridSpan="2">
                  <a:txBody>
                    <a:bodyPr/>
                    <a:lstStyle/>
                    <a:p>
                      <a:pPr algn="l"/>
                      <a:r>
                        <a:rPr lang="en-US" sz="1100" b="1" i="0" dirty="0">
                          <a:solidFill>
                            <a:schemeClr val="bg2"/>
                          </a:solidFill>
                          <a:latin typeface="IBM Plex Sans" charset="0"/>
                          <a:ea typeface="IBM Plex Sans" charset="0"/>
                          <a:cs typeface="IBM Plex Sans" charset="0"/>
                        </a:rPr>
                        <a:t>Gateways</a:t>
                      </a:r>
                    </a:p>
                  </a:txBody>
                  <a:tcPr marL="28549" marR="31446" marT="23584" marB="23584">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AB6"/>
                    </a:solidFill>
                  </a:tcPr>
                </a:tc>
                <a:tc hMerge="1">
                  <a:txBody>
                    <a:bodyPr/>
                    <a:lstStyle/>
                    <a:p>
                      <a:pPr algn="r"/>
                      <a:endParaRPr lang="en-US" sz="1600" b="0" i="0" dirty="0">
                        <a:solidFill>
                          <a:schemeClr val="tx1"/>
                        </a:solidFill>
                        <a:latin typeface="IBM Plex Sans" charset="0"/>
                        <a:ea typeface="IBM Plex Sans" charset="0"/>
                        <a:cs typeface="IBM Plex Sans" charset="0"/>
                      </a:endParaRPr>
                    </a:p>
                  </a:txBody>
                  <a:tcPr marL="0"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gridSpan="2">
                  <a:txBody>
                    <a:bodyPr/>
                    <a:lstStyle/>
                    <a:p>
                      <a:pPr marL="0" marR="0" indent="0" algn="ctr" defTabSz="1097280" rtl="0" eaLnBrk="1" fontAlgn="auto" latinLnBrk="0" hangingPunct="1">
                        <a:lnSpc>
                          <a:spcPct val="100000"/>
                        </a:lnSpc>
                        <a:spcBef>
                          <a:spcPts val="0"/>
                        </a:spcBef>
                        <a:spcAft>
                          <a:spcPts val="0"/>
                        </a:spcAft>
                        <a:buClrTx/>
                        <a:buSzTx/>
                        <a:buFontTx/>
                        <a:buNone/>
                        <a:tabLst/>
                        <a:defRPr/>
                      </a:pPr>
                      <a:r>
                        <a:rPr lang="en-US" sz="1100" b="1" i="0" dirty="0">
                          <a:solidFill>
                            <a:schemeClr val="bg2"/>
                          </a:solidFill>
                          <a:latin typeface="IBM Plex Sans" charset="0"/>
                          <a:ea typeface="IBM Plex Sans" charset="0"/>
                          <a:cs typeface="IBM Plex Sans" charset="0"/>
                        </a:rPr>
                        <a:t>IoT platform</a:t>
                      </a:r>
                    </a:p>
                  </a:txBody>
                  <a:tcPr marL="28549" marR="31446" marT="23584" marB="23584">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AB6"/>
                    </a:solidFill>
                  </a:tcPr>
                </a:tc>
                <a:tc hMerge="1">
                  <a:txBody>
                    <a:bodyPr/>
                    <a:lstStyle/>
                    <a:p>
                      <a:pPr algn="r"/>
                      <a:endParaRPr lang="en-US" sz="1600" b="0" i="0" dirty="0">
                        <a:solidFill>
                          <a:schemeClr val="tx1"/>
                        </a:solidFill>
                        <a:latin typeface="IBM Plex Sans" charset="0"/>
                        <a:ea typeface="IBM Plex Sans" charset="0"/>
                        <a:cs typeface="IBM Plex Sans" charset="0"/>
                      </a:endParaRPr>
                    </a:p>
                  </a:txBody>
                  <a:tcPr marL="0" marR="1828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097280" rtl="0" eaLnBrk="1" fontAlgn="auto" latinLnBrk="0" hangingPunct="1">
                        <a:lnSpc>
                          <a:spcPct val="100000"/>
                        </a:lnSpc>
                        <a:spcBef>
                          <a:spcPts val="0"/>
                        </a:spcBef>
                        <a:spcAft>
                          <a:spcPts val="0"/>
                        </a:spcAft>
                        <a:buClrTx/>
                        <a:buSzTx/>
                        <a:buFontTx/>
                        <a:buNone/>
                        <a:tabLst/>
                        <a:defRPr/>
                      </a:pPr>
                      <a:r>
                        <a:rPr lang="en-US" sz="1100" b="1" i="0" dirty="0">
                          <a:solidFill>
                            <a:schemeClr val="bg2"/>
                          </a:solidFill>
                          <a:latin typeface="IBM Plex Sans" charset="0"/>
                          <a:ea typeface="IBM Plex Sans" charset="0"/>
                          <a:cs typeface="IBM Plex Sans" charset="0"/>
                        </a:rPr>
                        <a:t>Applications</a:t>
                      </a:r>
                    </a:p>
                  </a:txBody>
                  <a:tcPr marL="28549" marR="31446" marT="23584" marB="23584">
                    <a:lnL w="381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AB6"/>
                    </a:solidFill>
                  </a:tcPr>
                </a:tc>
                <a:extLst>
                  <a:ext uri="{0D108BD9-81ED-4DB2-BD59-A6C34878D82A}">
                    <a16:rowId xmlns:a16="http://schemas.microsoft.com/office/drawing/2014/main" val="10019"/>
                  </a:ext>
                </a:extLst>
              </a:tr>
            </a:tbl>
          </a:graphicData>
        </a:graphic>
      </p:graphicFrame>
      <p:sp>
        <p:nvSpPr>
          <p:cNvPr id="2" name="Title 1"/>
          <p:cNvSpPr>
            <a:spLocks noGrp="1"/>
          </p:cNvSpPr>
          <p:nvPr>
            <p:ph type="title"/>
          </p:nvPr>
        </p:nvSpPr>
        <p:spPr>
          <a:xfrm>
            <a:off x="274320" y="694160"/>
            <a:ext cx="1857375" cy="2286000"/>
          </a:xfrm>
        </p:spPr>
        <p:txBody>
          <a:bodyPr/>
          <a:lstStyle/>
          <a:p>
            <a:r>
              <a:rPr lang="en-US" sz="2000" dirty="0"/>
              <a:t>In general, electronics companies must</a:t>
            </a:r>
            <a:r>
              <a:rPr lang="en-US" sz="2000" b="1" dirty="0"/>
              <a:t> broaden </a:t>
            </a:r>
            <a:r>
              <a:rPr lang="en-US" sz="2000" dirty="0"/>
              <a:t>their approach </a:t>
            </a:r>
            <a:r>
              <a:rPr lang="en-US" sz="2000" b="1" dirty="0"/>
              <a:t>to data insights</a:t>
            </a:r>
            <a:r>
              <a:rPr lang="mr-IN" sz="2000" dirty="0"/>
              <a:t>…</a:t>
            </a:r>
            <a:br>
              <a:rPr lang="en-US" sz="2000" dirty="0"/>
            </a:br>
            <a:br>
              <a:rPr lang="en-US" sz="2000" dirty="0"/>
            </a:br>
            <a:r>
              <a:rPr lang="en-US" sz="2000" dirty="0"/>
              <a:t>using data that exists both inside and outside the organization</a:t>
            </a:r>
            <a:endParaRPr lang="en-US" sz="2188" dirty="0"/>
          </a:p>
        </p:txBody>
      </p:sp>
      <p:sp>
        <p:nvSpPr>
          <p:cNvPr id="847" name="Content Placeholder 2"/>
          <p:cNvSpPr txBox="1">
            <a:spLocks/>
          </p:cNvSpPr>
          <p:nvPr/>
        </p:nvSpPr>
        <p:spPr>
          <a:xfrm>
            <a:off x="2428875" y="165735"/>
            <a:ext cx="6457950" cy="4501515"/>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tx1"/>
                </a:solidFill>
                <a:latin typeface="Arial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Arial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Arial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Arial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fontAlgn="auto">
              <a:spcAft>
                <a:spcPts val="0"/>
              </a:spcAft>
            </a:pPr>
            <a:r>
              <a:rPr lang="en-US" sz="1250" b="1" dirty="0">
                <a:solidFill>
                  <a:srgbClr val="009E9A"/>
                </a:solidFill>
                <a:latin typeface="IBM Plex Sans" charset="0"/>
                <a:ea typeface="IBM Plex Sans" charset="0"/>
                <a:cs typeface="IBM Plex Sans" charset="0"/>
              </a:rPr>
              <a:t>Electronics companies need to start with users, assets and context. Then examine volume and velocity, especially in IoT areas</a:t>
            </a:r>
            <a:endParaRPr lang="en-US" sz="1250" dirty="0">
              <a:solidFill>
                <a:srgbClr val="000000"/>
              </a:solidFill>
              <a:latin typeface="IBM Plex Sans" charset="0"/>
              <a:ea typeface="IBM Plex Sans" charset="0"/>
              <a:cs typeface="IBM Plex Sans" charset="0"/>
            </a:endParaRPr>
          </a:p>
          <a:p>
            <a:pPr fontAlgn="auto">
              <a:spcAft>
                <a:spcPts val="0"/>
              </a:spcAft>
            </a:pPr>
            <a:endParaRPr lang="en-US" sz="1250" b="1"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309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6" name="Picture 20" descr="actory with chimney"/>
          <p:cNvPicPr>
            <a:picLocks noChangeAspect="1" noChangeArrowheads="1"/>
          </p:cNvPicPr>
          <p:nvPr/>
        </p:nvPicPr>
        <p:blipFill rotWithShape="1">
          <a:blip r:embed="rId3" cstate="screen">
            <a:alphaModFix amt="75000"/>
            <a:extLst>
              <a:ext uri="{28A0092B-C50C-407E-A947-70E740481C1C}">
                <a14:useLocalDpi xmlns:a14="http://schemas.microsoft.com/office/drawing/2010/main"/>
              </a:ext>
            </a:extLst>
          </a:blip>
          <a:srcRect/>
          <a:stretch/>
        </p:blipFill>
        <p:spPr bwMode="auto">
          <a:xfrm>
            <a:off x="0" y="1017270"/>
            <a:ext cx="3063240" cy="3770366"/>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26649264.jpg"/>
          <p:cNvPicPr>
            <a:picLocks noChangeAspect="1" noChangeArrowheads="1"/>
          </p:cNvPicPr>
          <p:nvPr/>
        </p:nvPicPr>
        <p:blipFill rotWithShape="1">
          <a:blip r:embed="rId4" cstate="screen">
            <a:alphaModFix amt="84000"/>
            <a:extLst>
              <a:ext uri="{28A0092B-C50C-407E-A947-70E740481C1C}">
                <a14:useLocalDpi xmlns:a14="http://schemas.microsoft.com/office/drawing/2010/main"/>
              </a:ext>
            </a:extLst>
          </a:blip>
          <a:srcRect/>
          <a:stretch/>
        </p:blipFill>
        <p:spPr bwMode="auto">
          <a:xfrm>
            <a:off x="3049596" y="1017270"/>
            <a:ext cx="3064624" cy="376673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78680170.jpg"/>
          <p:cNvPicPr>
            <a:picLocks noChangeAspect="1" noChangeArrowheads="1"/>
          </p:cNvPicPr>
          <p:nvPr/>
        </p:nvPicPr>
        <p:blipFill rotWithShape="1">
          <a:blip r:embed="rId5" cstate="screen">
            <a:alphaModFix/>
            <a:extLst>
              <a:ext uri="{28A0092B-C50C-407E-A947-70E740481C1C}">
                <a14:useLocalDpi xmlns:a14="http://schemas.microsoft.com/office/drawing/2010/main"/>
              </a:ext>
            </a:extLst>
          </a:blip>
          <a:srcRect/>
          <a:stretch/>
        </p:blipFill>
        <p:spPr bwMode="auto">
          <a:xfrm>
            <a:off x="6105984" y="1017270"/>
            <a:ext cx="3041974" cy="3772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66946" y="1424939"/>
            <a:ext cx="2389518" cy="397032"/>
          </a:xfrm>
          <a:prstGeom prst="rect">
            <a:avLst/>
          </a:prstGeom>
          <a:noFill/>
        </p:spPr>
        <p:txBody>
          <a:bodyPr wrap="square" rtlCol="0">
            <a:spAutoFit/>
          </a:bodyPr>
          <a:lstStyle/>
          <a:p>
            <a:r>
              <a:rPr lang="en-GB" sz="2200" b="1" dirty="0">
                <a:solidFill>
                  <a:schemeClr val="bg2"/>
                </a:solidFill>
                <a:latin typeface="IBM Plex Sans" charset="0"/>
                <a:ea typeface="IBM Plex Sans" charset="0"/>
                <a:cs typeface="IBM Plex Sans" charset="0"/>
              </a:rPr>
              <a:t>Demand</a:t>
            </a:r>
            <a:r>
              <a:rPr lang="en-GB" sz="2200" dirty="0">
                <a:solidFill>
                  <a:schemeClr val="bg2"/>
                </a:solidFill>
                <a:latin typeface="IBM Plex Sans" charset="0"/>
                <a:ea typeface="IBM Plex Sans" charset="0"/>
                <a:cs typeface="IBM Plex Sans" charset="0"/>
              </a:rPr>
              <a:t> </a:t>
            </a:r>
            <a:r>
              <a:rPr lang="en-GB" sz="2200" b="1" dirty="0">
                <a:solidFill>
                  <a:schemeClr val="bg2"/>
                </a:solidFill>
                <a:latin typeface="IBM Plex Sans" charset="0"/>
                <a:ea typeface="IBM Plex Sans" charset="0"/>
                <a:cs typeface="IBM Plex Sans" charset="0"/>
              </a:rPr>
              <a:t>sensing</a:t>
            </a:r>
            <a:endParaRPr lang="en-US" sz="2200" b="1" dirty="0">
              <a:solidFill>
                <a:schemeClr val="bg2"/>
              </a:solidFill>
              <a:latin typeface="IBM Plex Sans" charset="0"/>
              <a:ea typeface="IBM Plex Sans" charset="0"/>
              <a:cs typeface="IBM Plex Sans" charset="0"/>
            </a:endParaRPr>
          </a:p>
        </p:txBody>
      </p:sp>
      <p:sp>
        <p:nvSpPr>
          <p:cNvPr id="6" name="TextBox 5"/>
          <p:cNvSpPr txBox="1"/>
          <p:nvPr/>
        </p:nvSpPr>
        <p:spPr>
          <a:xfrm>
            <a:off x="620387" y="1397709"/>
            <a:ext cx="1887720" cy="430887"/>
          </a:xfrm>
          <a:prstGeom prst="rect">
            <a:avLst/>
          </a:prstGeom>
          <a:noFill/>
        </p:spPr>
        <p:txBody>
          <a:bodyPr wrap="square" rtlCol="0">
            <a:spAutoFit/>
          </a:bodyPr>
          <a:lstStyle/>
          <a:p>
            <a:pPr algn="ctr" eaLnBrk="0" hangingPunct="0">
              <a:lnSpc>
                <a:spcPct val="100000"/>
              </a:lnSpc>
              <a:spcBef>
                <a:spcPts val="300"/>
              </a:spcBef>
              <a:spcAft>
                <a:spcPts val="1200"/>
              </a:spcAft>
              <a:buClr>
                <a:schemeClr val="tx1"/>
              </a:buClr>
            </a:pPr>
            <a:r>
              <a:rPr lang="en-GB" sz="2200" b="1" dirty="0">
                <a:solidFill>
                  <a:schemeClr val="bg2"/>
                </a:solidFill>
                <a:latin typeface="IBM Plex Sans" charset="0"/>
                <a:ea typeface="IBM Plex Sans" charset="0"/>
                <a:cs typeface="IBM Plex Sans" charset="0"/>
              </a:rPr>
              <a:t>Risk insights</a:t>
            </a:r>
          </a:p>
        </p:txBody>
      </p:sp>
      <p:sp>
        <p:nvSpPr>
          <p:cNvPr id="7" name="TextBox 6"/>
          <p:cNvSpPr txBox="1"/>
          <p:nvPr/>
        </p:nvSpPr>
        <p:spPr>
          <a:xfrm>
            <a:off x="6517959" y="1397709"/>
            <a:ext cx="2088510" cy="430887"/>
          </a:xfrm>
          <a:prstGeom prst="rect">
            <a:avLst/>
          </a:prstGeom>
          <a:noFill/>
        </p:spPr>
        <p:txBody>
          <a:bodyPr wrap="square" rtlCol="0">
            <a:spAutoFit/>
          </a:bodyPr>
          <a:lstStyle/>
          <a:p>
            <a:pPr algn="ctr" eaLnBrk="0" hangingPunct="0">
              <a:lnSpc>
                <a:spcPct val="100000"/>
              </a:lnSpc>
              <a:spcBef>
                <a:spcPts val="300"/>
              </a:spcBef>
              <a:buClr>
                <a:schemeClr val="tx1"/>
              </a:buClr>
            </a:pPr>
            <a:r>
              <a:rPr lang="en-GB" sz="2200" b="1" dirty="0">
                <a:solidFill>
                  <a:schemeClr val="bg2"/>
                </a:solidFill>
                <a:latin typeface="IBM Plex Sans" charset="0"/>
                <a:ea typeface="IBM Plex Sans" charset="0"/>
                <a:cs typeface="IBM Plex Sans" charset="0"/>
              </a:rPr>
              <a:t>Transparency</a:t>
            </a:r>
          </a:p>
        </p:txBody>
      </p:sp>
      <p:sp>
        <p:nvSpPr>
          <p:cNvPr id="2" name="Title 1"/>
          <p:cNvSpPr>
            <a:spLocks noGrp="1"/>
          </p:cNvSpPr>
          <p:nvPr>
            <p:ph type="title"/>
          </p:nvPr>
        </p:nvSpPr>
        <p:spPr/>
        <p:txBody>
          <a:bodyPr/>
          <a:lstStyle/>
          <a:p>
            <a:r>
              <a:rPr lang="en-US" b="1" dirty="0">
                <a:latin typeface="IBM Plex Sans" charset="0"/>
                <a:ea typeface="IBM Plex Sans" charset="0"/>
                <a:cs typeface="IBM Plex Sans" charset="0"/>
              </a:rPr>
              <a:t>Supply chain data </a:t>
            </a:r>
            <a:r>
              <a:rPr lang="en-US" dirty="0">
                <a:latin typeface="IBM Plex Sans" charset="0"/>
                <a:ea typeface="IBM Plex Sans" charset="0"/>
                <a:cs typeface="IBM Plex Sans" charset="0"/>
              </a:rPr>
              <a:t>can be </a:t>
            </a:r>
            <a:r>
              <a:rPr lang="en-US" b="1" dirty="0">
                <a:latin typeface="IBM Plex Sans" charset="0"/>
                <a:ea typeface="IBM Plex Sans" charset="0"/>
                <a:cs typeface="IBM Plex Sans" charset="0"/>
              </a:rPr>
              <a:t>leveraged</a:t>
            </a:r>
            <a:r>
              <a:rPr lang="en-US" dirty="0">
                <a:latin typeface="IBM Plex Sans" charset="0"/>
                <a:ea typeface="IBM Plex Sans" charset="0"/>
                <a:cs typeface="IBM Plex Sans" charset="0"/>
              </a:rPr>
              <a:t> for</a:t>
            </a:r>
            <a:r>
              <a:rPr lang="mr-IN" dirty="0">
                <a:latin typeface="IBM Plex Sans" charset="0"/>
                <a:ea typeface="IBM Plex Sans" charset="0"/>
                <a:cs typeface="IBM Plex Sans" charset="0"/>
              </a:rPr>
              <a:t>…</a:t>
            </a:r>
            <a:endParaRPr lang="en-US" dirty="0">
              <a:latin typeface="IBM Plex Sans" charset="0"/>
              <a:ea typeface="IBM Plex Sans" charset="0"/>
              <a:cs typeface="IBM Plex Sans" charset="0"/>
            </a:endParaRPr>
          </a:p>
        </p:txBody>
      </p:sp>
    </p:spTree>
    <p:extLst>
      <p:ext uri="{BB962C8B-B14F-4D97-AF65-F5344CB8AC3E}">
        <p14:creationId xmlns:p14="http://schemas.microsoft.com/office/powerpoint/2010/main" val="156714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47" y="0"/>
            <a:ext cx="9158547" cy="3388475"/>
          </a:xfrm>
          <a:prstGeom prst="rect">
            <a:avLst/>
          </a:prstGeom>
        </p:spPr>
      </p:pic>
      <p:sp>
        <p:nvSpPr>
          <p:cNvPr id="6" name="Title 5"/>
          <p:cNvSpPr>
            <a:spLocks noGrp="1"/>
          </p:cNvSpPr>
          <p:nvPr>
            <p:ph type="title"/>
          </p:nvPr>
        </p:nvSpPr>
        <p:spPr>
          <a:xfrm>
            <a:off x="365760" y="3837779"/>
            <a:ext cx="7863840" cy="402640"/>
          </a:xfrm>
          <a:solidFill>
            <a:schemeClr val="bg1"/>
          </a:solidFill>
        </p:spPr>
        <p:txBody>
          <a:bodyPr/>
          <a:lstStyle/>
          <a:p>
            <a:r>
              <a:rPr lang="en-US" sz="2400" dirty="0">
                <a:latin typeface="IBM Plex Sans" charset="0"/>
                <a:ea typeface="IBM Plex Sans" charset="0"/>
                <a:cs typeface="IBM Plex Sans" charset="0"/>
              </a:rPr>
              <a:t>Orchestrating tomorrow’s supply chain today</a:t>
            </a:r>
          </a:p>
        </p:txBody>
      </p:sp>
      <p:sp>
        <p:nvSpPr>
          <p:cNvPr id="7" name="Text Placeholder 6"/>
          <p:cNvSpPr>
            <a:spLocks noGrp="1"/>
          </p:cNvSpPr>
          <p:nvPr>
            <p:ph type="body" sz="quarter" idx="10"/>
          </p:nvPr>
        </p:nvSpPr>
        <p:spPr>
          <a:xfrm>
            <a:off x="365760" y="4220679"/>
            <a:ext cx="8134701" cy="253746"/>
          </a:xfrm>
        </p:spPr>
        <p:txBody>
          <a:bodyPr/>
          <a:lstStyle/>
          <a:p>
            <a:r>
              <a:rPr lang="en-US" dirty="0">
                <a:latin typeface="IBM Plex Sans" charset="0"/>
                <a:ea typeface="IBM Plex Sans" charset="0"/>
                <a:cs typeface="IBM Plex Sans" charset="0"/>
              </a:rPr>
              <a:t>Infusing the electronics supply chain with new potential</a:t>
            </a:r>
          </a:p>
        </p:txBody>
      </p:sp>
      <p:sp>
        <p:nvSpPr>
          <p:cNvPr id="3" name="Rectangle 2"/>
          <p:cNvSpPr/>
          <p:nvPr/>
        </p:nvSpPr>
        <p:spPr bwMode="auto">
          <a:xfrm>
            <a:off x="-15902" y="0"/>
            <a:ext cx="2621942" cy="338477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05893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AC2C409-0CE9-A048-8411-1A3E3755D6F9}"/>
              </a:ext>
            </a:extLst>
          </p:cNvPr>
          <p:cNvSpPr>
            <a:spLocks noGrp="1"/>
          </p:cNvSpPr>
          <p:nvPr>
            <p:ph type="title"/>
          </p:nvPr>
        </p:nvSpPr>
        <p:spPr/>
        <p:txBody>
          <a:bodyPr/>
          <a:lstStyle/>
          <a:p>
            <a:r>
              <a:rPr lang="en-US" sz="2400" dirty="0"/>
              <a:t>However, </a:t>
            </a:r>
            <a:r>
              <a:rPr lang="en-US" sz="2400" b="1" dirty="0"/>
              <a:t>electronics </a:t>
            </a:r>
            <a:r>
              <a:rPr lang="en-US" sz="2400" dirty="0"/>
              <a:t>companies are not yet taking </a:t>
            </a:r>
            <a:r>
              <a:rPr lang="en-US" sz="2400" b="1" dirty="0"/>
              <a:t>full advantage </a:t>
            </a:r>
            <a:r>
              <a:rPr lang="en-US" sz="2400" dirty="0"/>
              <a:t>of their data or </a:t>
            </a:r>
            <a:r>
              <a:rPr lang="en-US" sz="2400" b="1" dirty="0"/>
              <a:t>AI in supply chain</a:t>
            </a:r>
            <a:br>
              <a:rPr lang="en-US" sz="2400" dirty="0"/>
            </a:br>
            <a:endParaRPr lang="en-US" dirty="0"/>
          </a:p>
        </p:txBody>
      </p:sp>
      <p:pic>
        <p:nvPicPr>
          <p:cNvPr id="39" name="pasted-image.tiff" descr="pasted-image.tiff"/>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sp>
        <p:nvSpPr>
          <p:cNvPr id="30" name="Circle"/>
          <p:cNvSpPr/>
          <p:nvPr/>
        </p:nvSpPr>
        <p:spPr>
          <a:xfrm>
            <a:off x="4984470" y="2540908"/>
            <a:ext cx="427735" cy="428625"/>
          </a:xfrm>
          <a:prstGeom prst="ellipse">
            <a:avLst/>
          </a:prstGeom>
          <a:solidFill>
            <a:srgbClr val="06A7A1"/>
          </a:solidFill>
          <a:ln w="12700">
            <a:miter lim="400000"/>
          </a:ln>
        </p:spPr>
        <p:txBody>
          <a:bodyPr lIns="19050" tIns="19050" rIns="19050" bIns="19050" anchor="ctr"/>
          <a:lstStyle/>
          <a:p>
            <a:pPr algn="ctr" defTabSz="309563" fontAlgn="auto" hangingPunct="0">
              <a:lnSpc>
                <a:spcPct val="100000"/>
              </a:lnSpc>
              <a:spcBef>
                <a:spcPts val="0"/>
              </a:spcBef>
              <a:spcAft>
                <a:spcPts val="0"/>
              </a:spcAft>
              <a:defRPr sz="3200">
                <a:solidFill>
                  <a:srgbClr val="0365C0">
                    <a:hueOff val="47394"/>
                    <a:satOff val="-25753"/>
                    <a:lumOff val="-7544"/>
                  </a:srgbClr>
                </a:solidFill>
              </a:defRPr>
            </a:pPr>
            <a:endParaRPr sz="1200" kern="0">
              <a:solidFill>
                <a:srgbClr val="0365C0">
                  <a:hueOff val="47394"/>
                  <a:satOff val="-25753"/>
                  <a:lumOff val="-7544"/>
                </a:srgbClr>
              </a:solidFill>
              <a:latin typeface="Helvetica Light"/>
              <a:sym typeface="Helvetica Light"/>
            </a:endParaRPr>
          </a:p>
        </p:txBody>
      </p:sp>
      <p:sp>
        <p:nvSpPr>
          <p:cNvPr id="31" name="percent expected AI and cognitive approaches to enhance forecasting and decision-making capabilities in the next 2 to 3 years…"/>
          <p:cNvSpPr/>
          <p:nvPr/>
        </p:nvSpPr>
        <p:spPr>
          <a:xfrm>
            <a:off x="884106" y="1703070"/>
            <a:ext cx="3598246" cy="2359690"/>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p>
            <a:pPr marL="0" marR="476250" lvl="1" defTabSz="171450" fontAlgn="auto" hangingPunct="0">
              <a:lnSpc>
                <a:spcPct val="100000"/>
              </a:lnSpc>
              <a:spcBef>
                <a:spcPts val="1125"/>
              </a:spcBef>
              <a:spcAft>
                <a:spcPts val="0"/>
              </a:spcAft>
              <a:defRPr sz="3500">
                <a:solidFill>
                  <a:srgbClr val="FFFFFF"/>
                </a:solidFill>
                <a:latin typeface="IBM Plex Sans"/>
                <a:ea typeface="IBM Plex Sans"/>
                <a:cs typeface="IBM Plex Sans"/>
                <a:sym typeface="IBM Plex Sans"/>
              </a:defRPr>
            </a:pPr>
            <a:r>
              <a:rPr sz="1600" kern="0" dirty="0">
                <a:solidFill>
                  <a:schemeClr val="bg2"/>
                </a:solidFill>
                <a:latin typeface="IBM Plex Sans" charset="0"/>
                <a:ea typeface="IBM Plex Sans" charset="0"/>
                <a:cs typeface="IBM Plex Sans" charset="0"/>
                <a:sym typeface="IBM Plex Sans Medium"/>
              </a:rPr>
              <a:t>percent expected </a:t>
            </a:r>
            <a:r>
              <a:rPr sz="1600" b="1" kern="0" dirty="0">
                <a:solidFill>
                  <a:schemeClr val="bg2"/>
                </a:solidFill>
                <a:latin typeface="IBM Plex Sans" charset="0"/>
                <a:ea typeface="IBM Plex Sans" charset="0"/>
                <a:cs typeface="IBM Plex Sans" charset="0"/>
                <a:sym typeface="IBM Plex Sans"/>
              </a:rPr>
              <a:t>AI</a:t>
            </a:r>
            <a:r>
              <a:rPr sz="1600" kern="0" dirty="0">
                <a:solidFill>
                  <a:schemeClr val="bg2"/>
                </a:solidFill>
                <a:latin typeface="IBM Plex Sans" charset="0"/>
                <a:ea typeface="IBM Plex Sans" charset="0"/>
                <a:cs typeface="IBM Plex Sans" charset="0"/>
                <a:sym typeface="IBM Plex Sans Medium"/>
              </a:rPr>
              <a:t> and </a:t>
            </a:r>
            <a:r>
              <a:rPr sz="1600" b="1" kern="0" dirty="0">
                <a:solidFill>
                  <a:schemeClr val="bg2"/>
                </a:solidFill>
                <a:latin typeface="IBM Plex Sans" charset="0"/>
                <a:ea typeface="IBM Plex Sans" charset="0"/>
                <a:cs typeface="IBM Plex Sans" charset="0"/>
                <a:sym typeface="IBM Plex Sans"/>
              </a:rPr>
              <a:t>cognitive</a:t>
            </a:r>
            <a:r>
              <a:rPr sz="1600" kern="0" dirty="0">
                <a:solidFill>
                  <a:schemeClr val="bg2"/>
                </a:solidFill>
                <a:latin typeface="IBM Plex Sans" charset="0"/>
                <a:ea typeface="IBM Plex Sans" charset="0"/>
                <a:cs typeface="IBM Plex Sans" charset="0"/>
                <a:sym typeface="IBM Plex Sans Medium"/>
              </a:rPr>
              <a:t> approaches to enhance </a:t>
            </a:r>
            <a:r>
              <a:rPr sz="1600" b="1" kern="0" dirty="0">
                <a:solidFill>
                  <a:schemeClr val="bg2"/>
                </a:solidFill>
                <a:latin typeface="IBM Plex Sans" charset="0"/>
                <a:ea typeface="IBM Plex Sans" charset="0"/>
                <a:cs typeface="IBM Plex Sans" charset="0"/>
                <a:sym typeface="IBM Plex Sans"/>
              </a:rPr>
              <a:t>forecasting</a:t>
            </a:r>
            <a:r>
              <a:rPr sz="1600" kern="0" dirty="0">
                <a:solidFill>
                  <a:schemeClr val="bg2"/>
                </a:solidFill>
                <a:latin typeface="IBM Plex Sans" charset="0"/>
                <a:ea typeface="IBM Plex Sans" charset="0"/>
                <a:cs typeface="IBM Plex Sans" charset="0"/>
                <a:sym typeface="IBM Plex Sans Medium"/>
              </a:rPr>
              <a:t> and </a:t>
            </a:r>
            <a:r>
              <a:rPr sz="1600" b="1" kern="0" dirty="0">
                <a:solidFill>
                  <a:schemeClr val="bg2"/>
                </a:solidFill>
                <a:latin typeface="IBM Plex Sans" charset="0"/>
                <a:ea typeface="IBM Plex Sans" charset="0"/>
                <a:cs typeface="IBM Plex Sans" charset="0"/>
                <a:sym typeface="IBM Plex Sans"/>
              </a:rPr>
              <a:t>decision-making </a:t>
            </a:r>
            <a:r>
              <a:rPr sz="1600" kern="0" dirty="0">
                <a:solidFill>
                  <a:schemeClr val="bg2"/>
                </a:solidFill>
                <a:latin typeface="IBM Plex Sans" charset="0"/>
                <a:ea typeface="IBM Plex Sans" charset="0"/>
                <a:cs typeface="IBM Plex Sans" charset="0"/>
                <a:sym typeface="IBM Plex Sans Medium"/>
              </a:rPr>
              <a:t>capabilities in the next 2 to 3 years</a:t>
            </a:r>
          </a:p>
          <a:p>
            <a:pPr marL="0" marR="476250" lvl="1" defTabSz="171450" fontAlgn="auto" hangingPunct="0">
              <a:lnSpc>
                <a:spcPct val="100000"/>
              </a:lnSpc>
              <a:spcBef>
                <a:spcPts val="1875"/>
              </a:spcBef>
              <a:spcAft>
                <a:spcPts val="0"/>
              </a:spcAft>
              <a:defRPr sz="3500">
                <a:solidFill>
                  <a:srgbClr val="FFFFFF"/>
                </a:solidFill>
                <a:latin typeface="IBM Plex Sans"/>
                <a:ea typeface="IBM Plex Sans"/>
                <a:cs typeface="IBM Plex Sans"/>
                <a:sym typeface="IBM Plex Sans"/>
              </a:defRPr>
            </a:pPr>
            <a:r>
              <a:rPr sz="1600" kern="0" dirty="0">
                <a:solidFill>
                  <a:schemeClr val="bg2"/>
                </a:solidFill>
                <a:latin typeface="IBM Plex Sans" charset="0"/>
                <a:ea typeface="IBM Plex Sans" charset="0"/>
                <a:cs typeface="IBM Plex Sans" charset="0"/>
                <a:sym typeface="IBM Plex Sans Medium"/>
              </a:rPr>
              <a:t>p</a:t>
            </a:r>
            <a:r>
              <a:rPr lang="en-US" sz="1600" kern="0" dirty="0">
                <a:solidFill>
                  <a:schemeClr val="bg2"/>
                </a:solidFill>
                <a:latin typeface="IBM Plex Sans" charset="0"/>
                <a:ea typeface="IBM Plex Sans" charset="0"/>
                <a:cs typeface="IBM Plex Sans" charset="0"/>
                <a:sym typeface="IBM Plex Sans Medium"/>
              </a:rPr>
              <a:t>e</a:t>
            </a:r>
            <a:r>
              <a:rPr sz="1600" kern="0" dirty="0">
                <a:solidFill>
                  <a:schemeClr val="bg2"/>
                </a:solidFill>
                <a:latin typeface="IBM Plex Sans" charset="0"/>
                <a:ea typeface="IBM Plex Sans" charset="0"/>
                <a:cs typeface="IBM Plex Sans" charset="0"/>
                <a:sym typeface="IBM Plex Sans Medium"/>
              </a:rPr>
              <a:t>rcent say their organization has identified </a:t>
            </a:r>
            <a:r>
              <a:rPr sz="1600" b="1" kern="0" dirty="0">
                <a:solidFill>
                  <a:schemeClr val="bg2"/>
                </a:solidFill>
                <a:latin typeface="IBM Plex Sans" charset="0"/>
                <a:ea typeface="IBM Plex Sans" charset="0"/>
                <a:cs typeface="IBM Plex Sans" charset="0"/>
                <a:sym typeface="IBM Plex Sans"/>
              </a:rPr>
              <a:t>business processes</a:t>
            </a:r>
            <a:r>
              <a:rPr sz="1600" kern="0" dirty="0">
                <a:solidFill>
                  <a:schemeClr val="bg2"/>
                </a:solidFill>
                <a:latin typeface="IBM Plex Sans" charset="0"/>
                <a:ea typeface="IBM Plex Sans" charset="0"/>
                <a:cs typeface="IBM Plex Sans" charset="0"/>
                <a:sym typeface="IBM Plex Sans Medium"/>
              </a:rPr>
              <a:t> that can be </a:t>
            </a:r>
            <a:r>
              <a:rPr sz="1600" b="1" kern="0" dirty="0">
                <a:solidFill>
                  <a:schemeClr val="bg2"/>
                </a:solidFill>
                <a:latin typeface="IBM Plex Sans" charset="0"/>
                <a:ea typeface="IBM Plex Sans" charset="0"/>
                <a:cs typeface="IBM Plex Sans" charset="0"/>
                <a:sym typeface="IBM Plex Sans"/>
              </a:rPr>
              <a:t>augmented</a:t>
            </a:r>
            <a:r>
              <a:rPr sz="1600" kern="0" dirty="0">
                <a:solidFill>
                  <a:schemeClr val="bg2"/>
                </a:solidFill>
                <a:latin typeface="IBM Plex Sans" charset="0"/>
                <a:ea typeface="IBM Plex Sans" charset="0"/>
                <a:cs typeface="IBM Plex Sans" charset="0"/>
                <a:sym typeface="IBM Plex Sans Medium"/>
              </a:rPr>
              <a:t> or </a:t>
            </a:r>
            <a:r>
              <a:rPr sz="1600" b="1" kern="0" dirty="0">
                <a:solidFill>
                  <a:schemeClr val="bg2"/>
                </a:solidFill>
                <a:latin typeface="IBM Plex Sans" charset="0"/>
                <a:ea typeface="IBM Plex Sans" charset="0"/>
                <a:cs typeface="IBM Plex Sans" charset="0"/>
                <a:sym typeface="IBM Plex Sans"/>
              </a:rPr>
              <a:t>automated </a:t>
            </a:r>
            <a:r>
              <a:rPr sz="1600" kern="0" dirty="0">
                <a:solidFill>
                  <a:schemeClr val="bg2"/>
                </a:solidFill>
                <a:latin typeface="IBM Plex Sans" charset="0"/>
                <a:ea typeface="IBM Plex Sans" charset="0"/>
                <a:cs typeface="IBM Plex Sans" charset="0"/>
                <a:sym typeface="IBM Plex Sans Medium"/>
              </a:rPr>
              <a:t>by </a:t>
            </a:r>
            <a:r>
              <a:rPr sz="1600" b="1" kern="0" dirty="0">
                <a:solidFill>
                  <a:schemeClr val="bg2"/>
                </a:solidFill>
                <a:latin typeface="IBM Plex Sans" charset="0"/>
                <a:ea typeface="IBM Plex Sans" charset="0"/>
                <a:cs typeface="IBM Plex Sans" charset="0"/>
                <a:sym typeface="IBM Plex Sans"/>
              </a:rPr>
              <a:t>A</a:t>
            </a:r>
            <a:r>
              <a:rPr lang="en-US" sz="1600" b="1" kern="0" dirty="0">
                <a:solidFill>
                  <a:schemeClr val="bg2"/>
                </a:solidFill>
                <a:latin typeface="IBM Plex Sans" charset="0"/>
                <a:ea typeface="IBM Plex Sans" charset="0"/>
                <a:cs typeface="IBM Plex Sans" charset="0"/>
                <a:sym typeface="IBM Plex Sans"/>
              </a:rPr>
              <a:t>I</a:t>
            </a:r>
          </a:p>
        </p:txBody>
      </p:sp>
      <p:sp>
        <p:nvSpPr>
          <p:cNvPr id="32" name="Circle"/>
          <p:cNvSpPr/>
          <p:nvPr/>
        </p:nvSpPr>
        <p:spPr>
          <a:xfrm>
            <a:off x="4983480" y="1626508"/>
            <a:ext cx="427734" cy="428625"/>
          </a:xfrm>
          <a:prstGeom prst="ellipse">
            <a:avLst/>
          </a:prstGeom>
          <a:solidFill>
            <a:srgbClr val="06A7A1"/>
          </a:solidFill>
          <a:ln w="12700">
            <a:miter lim="400000"/>
          </a:ln>
        </p:spPr>
        <p:txBody>
          <a:bodyPr lIns="19050" tIns="19050" rIns="19050" bIns="19050" anchor="ctr"/>
          <a:lstStyle/>
          <a:p>
            <a:pPr algn="ctr" defTabSz="309563" fontAlgn="auto" hangingPunct="0">
              <a:lnSpc>
                <a:spcPct val="100000"/>
              </a:lnSpc>
              <a:spcBef>
                <a:spcPts val="0"/>
              </a:spcBef>
              <a:spcAft>
                <a:spcPts val="0"/>
              </a:spcAft>
              <a:defRPr sz="3200">
                <a:solidFill>
                  <a:srgbClr val="FFFFFF"/>
                </a:solidFill>
              </a:defRPr>
            </a:pPr>
            <a:endParaRPr sz="1200" kern="0">
              <a:solidFill>
                <a:srgbClr val="FFFFFF"/>
              </a:solidFill>
              <a:latin typeface="Helvetica Light"/>
              <a:sym typeface="Helvetica Light"/>
            </a:endParaRPr>
          </a:p>
        </p:txBody>
      </p:sp>
      <p:sp>
        <p:nvSpPr>
          <p:cNvPr id="33" name="Circle"/>
          <p:cNvSpPr/>
          <p:nvPr/>
        </p:nvSpPr>
        <p:spPr>
          <a:xfrm>
            <a:off x="320040" y="3074670"/>
            <a:ext cx="427734" cy="428625"/>
          </a:xfrm>
          <a:prstGeom prst="ellipse">
            <a:avLst/>
          </a:prstGeom>
          <a:solidFill>
            <a:srgbClr val="0084A3"/>
          </a:solidFill>
          <a:ln w="12700">
            <a:miter lim="400000"/>
          </a:ln>
          <a:effectLst/>
        </p:spPr>
        <p:txBody>
          <a:bodyPr lIns="19050" tIns="19050" rIns="19050" bIns="19050" anchor="ctr"/>
          <a:lstStyle/>
          <a:p>
            <a:pPr algn="ctr" defTabSz="309563" fontAlgn="auto" hangingPunct="0">
              <a:lnSpc>
                <a:spcPct val="100000"/>
              </a:lnSpc>
              <a:spcBef>
                <a:spcPts val="0"/>
              </a:spcBef>
              <a:spcAft>
                <a:spcPts val="0"/>
              </a:spcAft>
              <a:defRPr sz="3200">
                <a:solidFill>
                  <a:srgbClr val="FFFFFF"/>
                </a:solidFill>
              </a:defRPr>
            </a:pPr>
            <a:endParaRPr sz="1200" kern="0">
              <a:solidFill>
                <a:srgbClr val="3CC2E3"/>
              </a:solidFill>
              <a:latin typeface="Helvetica Light"/>
              <a:sym typeface="Helvetica Light"/>
            </a:endParaRPr>
          </a:p>
        </p:txBody>
      </p:sp>
      <p:sp>
        <p:nvSpPr>
          <p:cNvPr id="34" name="Circle"/>
          <p:cNvSpPr/>
          <p:nvPr/>
        </p:nvSpPr>
        <p:spPr>
          <a:xfrm>
            <a:off x="320040" y="1657350"/>
            <a:ext cx="427734" cy="428625"/>
          </a:xfrm>
          <a:prstGeom prst="ellipse">
            <a:avLst/>
          </a:prstGeom>
          <a:solidFill>
            <a:srgbClr val="0084A3"/>
          </a:solidFill>
          <a:ln w="12700">
            <a:miter lim="400000"/>
          </a:ln>
        </p:spPr>
        <p:txBody>
          <a:bodyPr lIns="19050" tIns="19050" rIns="19050" bIns="19050" anchor="ctr"/>
          <a:lstStyle/>
          <a:p>
            <a:pPr algn="ctr" defTabSz="309563" fontAlgn="auto" hangingPunct="0">
              <a:lnSpc>
                <a:spcPct val="100000"/>
              </a:lnSpc>
              <a:spcBef>
                <a:spcPts val="0"/>
              </a:spcBef>
              <a:spcAft>
                <a:spcPts val="0"/>
              </a:spcAft>
              <a:defRPr sz="3200">
                <a:solidFill>
                  <a:srgbClr val="53585F"/>
                </a:solidFill>
              </a:defRPr>
            </a:pPr>
            <a:endParaRPr sz="1200" kern="0">
              <a:solidFill>
                <a:srgbClr val="53585F"/>
              </a:solidFill>
              <a:latin typeface="Helvetica Light"/>
              <a:sym typeface="Helvetica Light"/>
            </a:endParaRPr>
          </a:p>
        </p:txBody>
      </p:sp>
      <p:sp>
        <p:nvSpPr>
          <p:cNvPr id="35" name="49"/>
          <p:cNvSpPr/>
          <p:nvPr/>
        </p:nvSpPr>
        <p:spPr>
          <a:xfrm>
            <a:off x="123413" y="1672889"/>
            <a:ext cx="882427" cy="39754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marL="523875" marR="200025" lvl="1" indent="-271463" defTabSz="171450" fontAlgn="auto" hangingPunct="0">
              <a:lnSpc>
                <a:spcPts val="2775"/>
              </a:lnSpc>
              <a:spcBef>
                <a:spcPts val="1125"/>
              </a:spcBef>
              <a:spcAft>
                <a:spcPts val="0"/>
              </a:spcAft>
              <a:defRPr sz="3500">
                <a:solidFill>
                  <a:srgbClr val="FFFFFF"/>
                </a:solidFill>
                <a:latin typeface="IBM Plex Sans"/>
                <a:ea typeface="IBM Plex Sans"/>
                <a:cs typeface="IBM Plex Sans"/>
                <a:sym typeface="IBM Plex Sans"/>
              </a:defRPr>
            </a:pPr>
            <a:r>
              <a:rPr sz="1875" b="1" kern="0">
                <a:solidFill>
                  <a:schemeClr val="bg1"/>
                </a:solidFill>
                <a:latin typeface="IBM Plex Sans"/>
                <a:ea typeface="IBM Plex Sans"/>
                <a:cs typeface="IBM Plex Sans"/>
                <a:sym typeface="IBM Plex Sans"/>
              </a:rPr>
              <a:t>49</a:t>
            </a:r>
          </a:p>
        </p:txBody>
      </p:sp>
      <p:sp>
        <p:nvSpPr>
          <p:cNvPr id="37" name="Circle"/>
          <p:cNvSpPr/>
          <p:nvPr/>
        </p:nvSpPr>
        <p:spPr>
          <a:xfrm>
            <a:off x="4998708" y="3434424"/>
            <a:ext cx="427734" cy="428625"/>
          </a:xfrm>
          <a:prstGeom prst="ellipse">
            <a:avLst/>
          </a:prstGeom>
          <a:solidFill>
            <a:srgbClr val="06A7A1"/>
          </a:solidFill>
          <a:ln w="12700">
            <a:miter lim="400000"/>
          </a:ln>
        </p:spPr>
        <p:txBody>
          <a:bodyPr lIns="19050" tIns="19050" rIns="19050" bIns="19050" anchor="ctr"/>
          <a:lstStyle/>
          <a:p>
            <a:pPr algn="ctr" defTabSz="309563" fontAlgn="auto" hangingPunct="0">
              <a:lnSpc>
                <a:spcPct val="100000"/>
              </a:lnSpc>
              <a:spcBef>
                <a:spcPts val="0"/>
              </a:spcBef>
              <a:spcAft>
                <a:spcPts val="0"/>
              </a:spcAft>
              <a:defRPr sz="3200">
                <a:solidFill>
                  <a:srgbClr val="0365C0">
                    <a:hueOff val="47394"/>
                    <a:satOff val="-25753"/>
                    <a:lumOff val="-7544"/>
                  </a:srgbClr>
                </a:solidFill>
              </a:defRPr>
            </a:pPr>
            <a:endParaRPr sz="1200" kern="0">
              <a:solidFill>
                <a:srgbClr val="0365C0">
                  <a:hueOff val="47394"/>
                  <a:satOff val="-25753"/>
                  <a:lumOff val="-7544"/>
                </a:srgbClr>
              </a:solidFill>
              <a:latin typeface="Helvetica Light"/>
              <a:sym typeface="Helvetica Light"/>
            </a:endParaRPr>
          </a:p>
        </p:txBody>
      </p:sp>
      <p:sp>
        <p:nvSpPr>
          <p:cNvPr id="40" name="49"/>
          <p:cNvSpPr/>
          <p:nvPr/>
        </p:nvSpPr>
        <p:spPr>
          <a:xfrm>
            <a:off x="123413" y="3074670"/>
            <a:ext cx="882427" cy="397545"/>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marL="523875" marR="200025" lvl="1" indent="-271463" defTabSz="171450" fontAlgn="auto" hangingPunct="0">
              <a:lnSpc>
                <a:spcPts val="2775"/>
              </a:lnSpc>
              <a:spcBef>
                <a:spcPts val="1125"/>
              </a:spcBef>
              <a:spcAft>
                <a:spcPts val="0"/>
              </a:spcAft>
              <a:defRPr sz="3500">
                <a:solidFill>
                  <a:srgbClr val="FFFFFF"/>
                </a:solidFill>
                <a:latin typeface="IBM Plex Sans"/>
                <a:ea typeface="IBM Plex Sans"/>
                <a:cs typeface="IBM Plex Sans"/>
                <a:sym typeface="IBM Plex Sans"/>
              </a:defRPr>
            </a:pPr>
            <a:r>
              <a:rPr lang="en-US" sz="1875" b="1" kern="0" dirty="0">
                <a:solidFill>
                  <a:schemeClr val="bg1"/>
                </a:solidFill>
                <a:latin typeface="IBM Plex Sans"/>
                <a:ea typeface="IBM Plex Sans"/>
                <a:cs typeface="IBM Plex Sans"/>
                <a:sym typeface="IBM Plex Sans"/>
              </a:rPr>
              <a:t>29</a:t>
            </a:r>
            <a:endParaRPr sz="1875" b="1" kern="0" dirty="0">
              <a:solidFill>
                <a:schemeClr val="bg1"/>
              </a:solidFill>
              <a:latin typeface="IBM Plex Sans"/>
              <a:ea typeface="IBM Plex Sans"/>
              <a:cs typeface="IBM Plex Sans"/>
              <a:sym typeface="IBM Plex Sans"/>
            </a:endParaRPr>
          </a:p>
        </p:txBody>
      </p:sp>
      <p:sp>
        <p:nvSpPr>
          <p:cNvPr id="41" name="49"/>
          <p:cNvSpPr/>
          <p:nvPr/>
        </p:nvSpPr>
        <p:spPr>
          <a:xfrm>
            <a:off x="4793680" y="1654732"/>
            <a:ext cx="783548" cy="368819"/>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523875" marR="200025" lvl="1" indent="-271463" defTabSz="171450" fontAlgn="auto" hangingPunct="0">
              <a:lnSpc>
                <a:spcPts val="2775"/>
              </a:lnSpc>
              <a:spcBef>
                <a:spcPts val="1125"/>
              </a:spcBef>
              <a:spcAft>
                <a:spcPts val="0"/>
              </a:spcAft>
              <a:defRPr sz="3500">
                <a:solidFill>
                  <a:srgbClr val="FFFFFF"/>
                </a:solidFill>
                <a:latin typeface="IBM Plex Sans"/>
                <a:ea typeface="IBM Plex Sans"/>
                <a:cs typeface="IBM Plex Sans"/>
                <a:sym typeface="IBM Plex Sans"/>
              </a:defRPr>
            </a:pPr>
            <a:r>
              <a:rPr sz="1875" b="1" kern="0">
                <a:solidFill>
                  <a:schemeClr val="bg1"/>
                </a:solidFill>
                <a:latin typeface="IBM Plex Sans" charset="0"/>
                <a:ea typeface="IBM Plex Sans" charset="0"/>
                <a:cs typeface="IBM Plex Sans" charset="0"/>
                <a:sym typeface="IBM Plex Sans"/>
              </a:rPr>
              <a:t>49</a:t>
            </a:r>
          </a:p>
        </p:txBody>
      </p:sp>
      <p:sp>
        <p:nvSpPr>
          <p:cNvPr id="42" name="49"/>
          <p:cNvSpPr/>
          <p:nvPr/>
        </p:nvSpPr>
        <p:spPr>
          <a:xfrm>
            <a:off x="4793680" y="2559529"/>
            <a:ext cx="823949" cy="368819"/>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marL="523875" marR="200025" lvl="1" indent="-271463" defTabSz="171450" fontAlgn="auto" hangingPunct="0">
              <a:lnSpc>
                <a:spcPts val="2775"/>
              </a:lnSpc>
              <a:spcBef>
                <a:spcPts val="1125"/>
              </a:spcBef>
              <a:spcAft>
                <a:spcPts val="0"/>
              </a:spcAft>
              <a:defRPr sz="3500">
                <a:solidFill>
                  <a:srgbClr val="FFFFFF"/>
                </a:solidFill>
                <a:latin typeface="IBM Plex Sans"/>
                <a:ea typeface="IBM Plex Sans"/>
                <a:cs typeface="IBM Plex Sans"/>
                <a:sym typeface="IBM Plex Sans"/>
              </a:defRPr>
            </a:pPr>
            <a:r>
              <a:rPr lang="en-US" sz="1875" b="1" kern="0" dirty="0">
                <a:solidFill>
                  <a:schemeClr val="bg1"/>
                </a:solidFill>
                <a:latin typeface="IBM Plex Sans" charset="0"/>
                <a:ea typeface="IBM Plex Sans" charset="0"/>
                <a:cs typeface="IBM Plex Sans" charset="0"/>
                <a:sym typeface="IBM Plex Sans"/>
              </a:rPr>
              <a:t>36</a:t>
            </a:r>
            <a:endParaRPr sz="1875" b="1" kern="0" dirty="0">
              <a:solidFill>
                <a:schemeClr val="bg1"/>
              </a:solidFill>
              <a:latin typeface="IBM Plex Sans" charset="0"/>
              <a:ea typeface="IBM Plex Sans" charset="0"/>
              <a:cs typeface="IBM Plex Sans" charset="0"/>
              <a:sym typeface="IBM Plex Sans"/>
            </a:endParaRPr>
          </a:p>
        </p:txBody>
      </p:sp>
      <p:sp>
        <p:nvSpPr>
          <p:cNvPr id="43" name="49"/>
          <p:cNvSpPr/>
          <p:nvPr/>
        </p:nvSpPr>
        <p:spPr>
          <a:xfrm>
            <a:off x="4799928" y="3464326"/>
            <a:ext cx="777300" cy="368819"/>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ctr">
            <a:spAutoFit/>
          </a:bodyPr>
          <a:lstStyle/>
          <a:p>
            <a:pPr marL="523875" marR="200025" lvl="1" indent="-271463" defTabSz="171450" fontAlgn="auto" hangingPunct="0">
              <a:lnSpc>
                <a:spcPts val="2775"/>
              </a:lnSpc>
              <a:spcBef>
                <a:spcPts val="1125"/>
              </a:spcBef>
              <a:spcAft>
                <a:spcPts val="0"/>
              </a:spcAft>
              <a:defRPr sz="3500">
                <a:solidFill>
                  <a:srgbClr val="FFFFFF"/>
                </a:solidFill>
                <a:latin typeface="IBM Plex Sans"/>
                <a:ea typeface="IBM Plex Sans"/>
                <a:cs typeface="IBM Plex Sans"/>
                <a:sym typeface="IBM Plex Sans"/>
              </a:defRPr>
            </a:pPr>
            <a:r>
              <a:rPr lang="en-US" sz="1875" b="1" kern="0" dirty="0">
                <a:solidFill>
                  <a:schemeClr val="bg1"/>
                </a:solidFill>
                <a:latin typeface="IBM Plex Sans" charset="0"/>
                <a:ea typeface="IBM Plex Sans" charset="0"/>
                <a:cs typeface="IBM Plex Sans" charset="0"/>
                <a:sym typeface="IBM Plex Sans"/>
              </a:rPr>
              <a:t>10</a:t>
            </a:r>
            <a:endParaRPr sz="1875" b="1" kern="0" dirty="0">
              <a:solidFill>
                <a:schemeClr val="bg1"/>
              </a:solidFill>
              <a:latin typeface="IBM Plex Sans" charset="0"/>
              <a:ea typeface="IBM Plex Sans" charset="0"/>
              <a:cs typeface="IBM Plex Sans" charset="0"/>
              <a:sym typeface="IBM Plex Sans"/>
            </a:endParaRPr>
          </a:p>
        </p:txBody>
      </p:sp>
      <p:sp>
        <p:nvSpPr>
          <p:cNvPr id="44" name="TextBox 43"/>
          <p:cNvSpPr txBox="1"/>
          <p:nvPr/>
        </p:nvSpPr>
        <p:spPr>
          <a:xfrm>
            <a:off x="5515555" y="1293232"/>
            <a:ext cx="3703320" cy="3244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76250" lvl="1" defTabSz="171450" fontAlgn="auto" hangingPunct="0">
              <a:lnSpc>
                <a:spcPct val="100000"/>
              </a:lnSpc>
              <a:spcBef>
                <a:spcPts val="2250"/>
              </a:spcBef>
              <a:spcAft>
                <a:spcPts val="0"/>
              </a:spcAft>
              <a:defRPr sz="3500">
                <a:solidFill>
                  <a:srgbClr val="FFFFFF"/>
                </a:solidFill>
                <a:latin typeface="IBM Plex Sans"/>
                <a:ea typeface="IBM Plex Sans"/>
                <a:cs typeface="IBM Plex Sans"/>
                <a:sym typeface="IBM Plex Sans"/>
              </a:defRPr>
            </a:pPr>
            <a:r>
              <a:rPr lang="en-US" sz="1600" kern="0" dirty="0">
                <a:solidFill>
                  <a:schemeClr val="bg2"/>
                </a:solidFill>
                <a:effectLst>
                  <a:outerShdw dist="50800" sx="1000" sy="1000" algn="ctr" rotWithShape="0">
                    <a:srgbClr val="0265C1"/>
                  </a:outerShdw>
                </a:effectLst>
                <a:latin typeface="IBM Plex Sans" charset="0"/>
                <a:ea typeface="IBM Plex Sans" charset="0"/>
                <a:cs typeface="IBM Plex Sans" charset="0"/>
                <a:sym typeface="IBM Plex Sans Medium"/>
              </a:rPr>
              <a:t>percent are using </a:t>
            </a:r>
            <a:r>
              <a:rPr lang="en-US" sz="1600" b="1" kern="0" dirty="0">
                <a:solidFill>
                  <a:schemeClr val="bg2"/>
                </a:solidFill>
                <a:effectLst>
                  <a:outerShdw dist="50800" sx="1000" sy="1000" algn="ctr" rotWithShape="0">
                    <a:srgbClr val="0265C1"/>
                  </a:outerShdw>
                </a:effectLst>
                <a:latin typeface="IBM Plex Sans" charset="0"/>
                <a:ea typeface="IBM Plex Sans" charset="0"/>
                <a:cs typeface="IBM Plex Sans" charset="0"/>
                <a:sym typeface="IBM Plex Sans"/>
              </a:rPr>
              <a:t>structured data</a:t>
            </a:r>
            <a:r>
              <a:rPr lang="en-US" sz="1600" kern="0" dirty="0">
                <a:solidFill>
                  <a:schemeClr val="bg2"/>
                </a:solidFill>
                <a:effectLst>
                  <a:outerShdw dist="50800" sx="1000" sy="1000" algn="ctr" rotWithShape="0">
                    <a:srgbClr val="0265C1"/>
                  </a:outerShdw>
                </a:effectLst>
                <a:latin typeface="IBM Plex Sans" charset="0"/>
                <a:ea typeface="IBM Plex Sans" charset="0"/>
                <a:cs typeface="IBM Plex Sans" charset="0"/>
                <a:sym typeface="IBM Plex Sans Medium"/>
              </a:rPr>
              <a:t> as part of ERP and other transactional processes</a:t>
            </a:r>
          </a:p>
          <a:p>
            <a:pPr marL="0" marR="476250" lvl="1" defTabSz="171450" fontAlgn="auto" hangingPunct="0">
              <a:lnSpc>
                <a:spcPct val="100000"/>
              </a:lnSpc>
              <a:spcBef>
                <a:spcPts val="1313"/>
              </a:spcBef>
              <a:spcAft>
                <a:spcPts val="1313"/>
              </a:spcAft>
              <a:defRPr sz="3500">
                <a:solidFill>
                  <a:srgbClr val="0365C0"/>
                </a:solidFill>
                <a:latin typeface="IBM Plex Sans"/>
                <a:ea typeface="IBM Plex Sans"/>
                <a:cs typeface="IBM Plex Sans"/>
                <a:sym typeface="IBM Plex Sans"/>
              </a:defRPr>
            </a:pPr>
            <a:r>
              <a:rPr lang="en-US" sz="1600" kern="0" dirty="0">
                <a:solidFill>
                  <a:schemeClr val="bg2"/>
                </a:solidFill>
                <a:latin typeface="IBM Plex Sans" charset="0"/>
                <a:ea typeface="IBM Plex Sans" charset="0"/>
                <a:cs typeface="IBM Plex Sans" charset="0"/>
                <a:sym typeface="IBM Plex Sans Medium"/>
              </a:rPr>
              <a:t>percent are using </a:t>
            </a:r>
            <a:r>
              <a:rPr lang="en-US" sz="1600" b="1" kern="0" dirty="0">
                <a:solidFill>
                  <a:schemeClr val="bg2"/>
                </a:solidFill>
                <a:latin typeface="IBM Plex Sans" charset="0"/>
                <a:ea typeface="IBM Plex Sans" charset="0"/>
                <a:cs typeface="IBM Plex Sans" charset="0"/>
                <a:sym typeface="IBM Plex Sans"/>
              </a:rPr>
              <a:t>unstructured</a:t>
            </a:r>
            <a:r>
              <a:rPr lang="en-US" sz="1600" kern="0" dirty="0">
                <a:solidFill>
                  <a:schemeClr val="bg2"/>
                </a:solidFill>
                <a:latin typeface="IBM Plex Sans" charset="0"/>
                <a:ea typeface="IBM Plex Sans" charset="0"/>
                <a:cs typeface="IBM Plex Sans" charset="0"/>
                <a:sym typeface="IBM Plex Sans Medium"/>
              </a:rPr>
              <a:t> data as part of ERP and other transactional processes</a:t>
            </a:r>
          </a:p>
          <a:p>
            <a:pPr marL="0" marR="476250" lvl="1" defTabSz="171450" fontAlgn="auto" hangingPunct="0">
              <a:lnSpc>
                <a:spcPct val="100000"/>
              </a:lnSpc>
              <a:spcBef>
                <a:spcPts val="0"/>
              </a:spcBef>
              <a:spcAft>
                <a:spcPts val="375"/>
              </a:spcAft>
              <a:defRPr sz="3500">
                <a:solidFill>
                  <a:srgbClr val="0365C0"/>
                </a:solidFill>
                <a:latin typeface="IBM Plex Sans"/>
                <a:ea typeface="IBM Plex Sans"/>
                <a:cs typeface="IBM Plex Sans"/>
                <a:sym typeface="IBM Plex Sans"/>
              </a:defRPr>
            </a:pPr>
            <a:r>
              <a:rPr lang="en-US" sz="1600" kern="0" dirty="0">
                <a:solidFill>
                  <a:schemeClr val="bg2"/>
                </a:solidFill>
                <a:latin typeface="IBM Plex Sans" charset="0"/>
                <a:ea typeface="IBM Plex Sans" charset="0"/>
                <a:cs typeface="IBM Plex Sans" charset="0"/>
                <a:sym typeface="IBM Plex Sans Medium"/>
              </a:rPr>
              <a:t>percent are using </a:t>
            </a:r>
            <a:r>
              <a:rPr lang="en-US" sz="1600" b="1" kern="0" dirty="0">
                <a:solidFill>
                  <a:schemeClr val="bg2"/>
                </a:solidFill>
                <a:latin typeface="IBM Plex Sans" charset="0"/>
                <a:ea typeface="IBM Plex Sans" charset="0"/>
                <a:cs typeface="IBM Plex Sans" charset="0"/>
                <a:sym typeface="IBM Plex Sans"/>
              </a:rPr>
              <a:t>autonomous cognitive</a:t>
            </a:r>
            <a:r>
              <a:rPr lang="en-US" sz="1600" kern="0" dirty="0">
                <a:solidFill>
                  <a:schemeClr val="bg2"/>
                </a:solidFill>
                <a:latin typeface="IBM Plex Sans" charset="0"/>
                <a:ea typeface="IBM Plex Sans" charset="0"/>
                <a:cs typeface="IBM Plex Sans" charset="0"/>
                <a:sym typeface="IBM Plex Sans Medium"/>
              </a:rPr>
              <a:t> </a:t>
            </a:r>
            <a:r>
              <a:rPr lang="en-US" sz="1600" b="1" kern="0" dirty="0">
                <a:solidFill>
                  <a:schemeClr val="bg2"/>
                </a:solidFill>
                <a:latin typeface="IBM Plex Sans" charset="0"/>
                <a:ea typeface="IBM Plex Sans" charset="0"/>
                <a:cs typeface="IBM Plex Sans" charset="0"/>
                <a:sym typeface="IBM Plex Sans"/>
              </a:rPr>
              <a:t>decision-making</a:t>
            </a:r>
            <a:r>
              <a:rPr lang="en-US" sz="1600" kern="0" dirty="0">
                <a:solidFill>
                  <a:schemeClr val="bg2"/>
                </a:solidFill>
                <a:latin typeface="IBM Plex Sans" charset="0"/>
                <a:ea typeface="IBM Plex Sans" charset="0"/>
                <a:cs typeface="IBM Plex Sans" charset="0"/>
                <a:sym typeface="IBM Plex Sans Medium"/>
              </a:rPr>
              <a:t> capabilities based on data discovery</a:t>
            </a:r>
          </a:p>
        </p:txBody>
      </p:sp>
      <p:sp>
        <p:nvSpPr>
          <p:cNvPr id="45" name="Rectangle 44">
            <a:extLst>
              <a:ext uri="{FF2B5EF4-FFF2-40B4-BE49-F238E27FC236}">
                <a16:creationId xmlns:a16="http://schemas.microsoft.com/office/drawing/2014/main" id="{EBCCA55D-8D7A-3840-9993-65457585617E}"/>
              </a:ext>
            </a:extLst>
          </p:cNvPr>
          <p:cNvSpPr/>
          <p:nvPr/>
        </p:nvSpPr>
        <p:spPr>
          <a:xfrm>
            <a:off x="285750" y="4492965"/>
            <a:ext cx="4507930" cy="592470"/>
          </a:xfrm>
          <a:prstGeom prst="rect">
            <a:avLst/>
          </a:prstGeom>
        </p:spPr>
        <p:txBody>
          <a:bodyPr wrap="square" lIns="0">
            <a:spAutoFit/>
          </a:bodyPr>
          <a:lstStyle/>
          <a:p>
            <a:pPr defTabSz="685800" fontAlgn="auto">
              <a:lnSpc>
                <a:spcPct val="100000"/>
              </a:lnSpc>
              <a:spcBef>
                <a:spcPts val="625"/>
              </a:spcBef>
              <a:spcAft>
                <a:spcPts val="0"/>
              </a:spcAft>
            </a:pPr>
            <a:r>
              <a:rPr lang="en-US" altLang="en-GB" sz="875" kern="0" dirty="0">
                <a:solidFill>
                  <a:srgbClr val="FFFFFF"/>
                </a:solidFill>
                <a:latin typeface="IBM Plex Sans" charset="0"/>
                <a:ea typeface="IBM Plex Sans" charset="0"/>
                <a:cs typeface="IBM Plex Sans" charset="0"/>
              </a:rPr>
              <a:t>Sampling: Electronics participants</a:t>
            </a:r>
          </a:p>
          <a:p>
            <a:pPr defTabSz="685800" fontAlgn="auto">
              <a:lnSpc>
                <a:spcPct val="100000"/>
              </a:lnSpc>
              <a:spcBef>
                <a:spcPts val="625"/>
              </a:spcBef>
              <a:spcAft>
                <a:spcPts val="0"/>
              </a:spcAft>
            </a:pPr>
            <a:r>
              <a:rPr lang="en-US" sz="500" dirty="0">
                <a:solidFill>
                  <a:schemeClr val="bg2"/>
                </a:solidFill>
                <a:latin typeface="IBM Plex Sans" panose="020B0503050203000203" pitchFamily="34" charset="77"/>
              </a:rPr>
              <a:t>Q3.6: How cognitive computing/AI will help your enterprise compete (next 2-3 </a:t>
            </a:r>
            <a:r>
              <a:rPr lang="en-US" sz="500" dirty="0" err="1">
                <a:solidFill>
                  <a:schemeClr val="bg2"/>
                </a:solidFill>
                <a:latin typeface="IBM Plex Sans" panose="020B0503050203000203" pitchFamily="34" charset="77"/>
              </a:rPr>
              <a:t>yrs</a:t>
            </a:r>
            <a:r>
              <a:rPr lang="en-US" sz="500" dirty="0">
                <a:solidFill>
                  <a:schemeClr val="bg2"/>
                </a:solidFill>
                <a:latin typeface="IBM Plex Sans" panose="020B0503050203000203" pitchFamily="34" charset="77"/>
              </a:rPr>
              <a:t>) (MR all), C1A.d: Managerial focus (today)) multiple responses</a:t>
            </a:r>
          </a:p>
          <a:p>
            <a:pPr defTabSz="685800" fontAlgn="auto">
              <a:lnSpc>
                <a:spcPct val="100000"/>
              </a:lnSpc>
              <a:spcBef>
                <a:spcPts val="625"/>
              </a:spcBef>
              <a:spcAft>
                <a:spcPts val="0"/>
              </a:spcAft>
            </a:pPr>
            <a:endParaRPr lang="en-US" altLang="en-GB" sz="875" kern="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9142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7E88F7-4F3D-EC4B-BE15-827EF1BF00DA}"/>
              </a:ext>
            </a:extLst>
          </p:cNvPr>
          <p:cNvPicPr>
            <a:picLocks noChangeAspect="1"/>
          </p:cNvPicPr>
          <p:nvPr/>
        </p:nvPicPr>
        <p:blipFill rotWithShape="1">
          <a:blip r:embed="rId3" cstate="screen">
            <a:alphaModFix amt="71000"/>
            <a:extLst>
              <a:ext uri="{28A0092B-C50C-407E-A947-70E740481C1C}">
                <a14:useLocalDpi xmlns:a14="http://schemas.microsoft.com/office/drawing/2010/main"/>
              </a:ext>
            </a:extLst>
          </a:blip>
          <a:srcRect/>
          <a:stretch/>
        </p:blipFill>
        <p:spPr>
          <a:xfrm>
            <a:off x="0" y="1240400"/>
            <a:ext cx="9141350" cy="2617468"/>
          </a:xfrm>
          <a:prstGeom prst="rect">
            <a:avLst/>
          </a:prstGeom>
        </p:spPr>
      </p:pic>
      <p:sp>
        <p:nvSpPr>
          <p:cNvPr id="36" name="Title 1"/>
          <p:cNvSpPr>
            <a:spLocks noGrp="1"/>
          </p:cNvSpPr>
          <p:nvPr>
            <p:ph type="title"/>
          </p:nvPr>
        </p:nvSpPr>
        <p:spPr>
          <a:xfrm>
            <a:off x="285750" y="428625"/>
            <a:ext cx="8629650" cy="714375"/>
          </a:xfrm>
        </p:spPr>
        <p:txBody>
          <a:bodyPr/>
          <a:lstStyle/>
          <a:p>
            <a:r>
              <a:rPr lang="en-US" sz="2600" dirty="0">
                <a:latin typeface="IBM Plex Sans" charset="0"/>
                <a:ea typeface="IBM Plex Sans" charset="0"/>
                <a:cs typeface="IBM Plex Sans" charset="0"/>
              </a:rPr>
              <a:t>AI helps firms </a:t>
            </a:r>
            <a:r>
              <a:rPr lang="en-US" sz="2600" b="1" dirty="0">
                <a:latin typeface="IBM Plex Sans" charset="0"/>
                <a:ea typeface="IBM Plex Sans" charset="0"/>
                <a:cs typeface="IBM Plex Sans" charset="0"/>
              </a:rPr>
              <a:t>anticipate risk </a:t>
            </a:r>
            <a:r>
              <a:rPr lang="en-US" sz="2600" dirty="0">
                <a:latin typeface="IBM Plex Sans" charset="0"/>
                <a:ea typeface="IBM Plex Sans" charset="0"/>
                <a:cs typeface="IBM Plex Sans" charset="0"/>
              </a:rPr>
              <a:t>and </a:t>
            </a:r>
            <a:r>
              <a:rPr lang="en-US" sz="2600" b="1" dirty="0">
                <a:latin typeface="IBM Plex Sans" charset="0"/>
                <a:ea typeface="IBM Plex Sans" charset="0"/>
                <a:cs typeface="IBM Plex Sans" charset="0"/>
              </a:rPr>
              <a:t>increase efficiency</a:t>
            </a:r>
            <a:r>
              <a:rPr lang="mr-IN" sz="2600" dirty="0">
                <a:latin typeface="IBM Plex Sans" charset="0"/>
                <a:ea typeface="IBM Plex Sans" charset="0"/>
                <a:cs typeface="IBM Plex Sans" charset="0"/>
              </a:rPr>
              <a:t>…</a:t>
            </a:r>
            <a:endParaRPr lang="en-US" sz="2600" dirty="0">
              <a:latin typeface="IBM Plex Sans" charset="0"/>
              <a:ea typeface="IBM Plex Sans" charset="0"/>
              <a:cs typeface="IBM Plex Sans" charset="0"/>
            </a:endParaRPr>
          </a:p>
        </p:txBody>
      </p:sp>
      <p:pic>
        <p:nvPicPr>
          <p:cNvPr id="39" name="pasted-image.tiff" descr="pasted-image.tiff"/>
          <p:cNvPicPr>
            <a:picLocks noChangeAspect="1"/>
          </p:cNvPicPr>
          <p:nvPr/>
        </p:nvPicPr>
        <p:blipFill rotWithShape="1">
          <a:blip r:embed="rId4"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pic>
        <p:nvPicPr>
          <p:cNvPr id="1026" name="Picture 2" descr="22795400.jpg"/>
          <p:cNvPicPr>
            <a:picLocks noChangeAspect="1" noChangeArrowheads="1"/>
          </p:cNvPicPr>
          <p:nvPr/>
        </p:nvPicPr>
        <p:blipFill rotWithShape="1">
          <a:blip r:embed="rId5" cstate="screen">
            <a:alphaModFix amt="71000"/>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a:ext>
            </a:extLst>
          </a:blip>
          <a:srcRect/>
          <a:stretch/>
        </p:blipFill>
        <p:spPr bwMode="auto">
          <a:xfrm>
            <a:off x="0" y="3185061"/>
            <a:ext cx="9141350" cy="1540413"/>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
          <p:cNvSpPr txBox="1">
            <a:spLocks/>
          </p:cNvSpPr>
          <p:nvPr/>
        </p:nvSpPr>
        <p:spPr>
          <a:xfrm>
            <a:off x="457200" y="3348990"/>
            <a:ext cx="8564122" cy="401029"/>
          </a:xfrm>
          <a:prstGeom prst="rect">
            <a:avLst/>
          </a:prstGeom>
        </p:spPr>
        <p:txBody>
          <a:bodyPr lIns="0" tIns="0" rIns="0" bIns="0"/>
          <a:lstStyle>
            <a:lvl1pPr algn="l" rtl="0" fontAlgn="base">
              <a:lnSpc>
                <a:spcPct val="90000"/>
              </a:lnSpc>
              <a:spcBef>
                <a:spcPct val="0"/>
              </a:spcBef>
              <a:spcAft>
                <a:spcPct val="0"/>
              </a:spcAft>
              <a:defRPr sz="28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mr-IN" sz="2600" kern="0" dirty="0">
                <a:solidFill>
                  <a:schemeClr val="bg2"/>
                </a:solidFill>
                <a:latin typeface="IBM Plex Sans" charset="0"/>
                <a:ea typeface="IBM Plex Sans" charset="0"/>
                <a:cs typeface="IBM Plex Sans" charset="0"/>
              </a:rPr>
              <a:t>…</a:t>
            </a:r>
            <a:r>
              <a:rPr lang="en-US" sz="2600" kern="0" dirty="0">
                <a:solidFill>
                  <a:schemeClr val="bg2"/>
                </a:solidFill>
                <a:latin typeface="IBM Plex Sans" charset="0"/>
                <a:ea typeface="IBM Plex Sans" charset="0"/>
                <a:cs typeface="IBM Plex Sans" charset="0"/>
              </a:rPr>
              <a:t>while </a:t>
            </a:r>
            <a:r>
              <a:rPr lang="en-US" sz="2600" b="1" kern="0" dirty="0">
                <a:solidFill>
                  <a:schemeClr val="bg2"/>
                </a:solidFill>
                <a:latin typeface="IBM Plex Sans" charset="0"/>
                <a:ea typeface="IBM Plex Sans" charset="0"/>
                <a:cs typeface="IBM Plex Sans" charset="0"/>
              </a:rPr>
              <a:t>capitalizing</a:t>
            </a:r>
            <a:r>
              <a:rPr lang="en-US" sz="2600" kern="0" dirty="0">
                <a:solidFill>
                  <a:schemeClr val="bg2"/>
                </a:solidFill>
                <a:latin typeface="IBM Plex Sans" charset="0"/>
                <a:ea typeface="IBM Plex Sans" charset="0"/>
                <a:cs typeface="IBM Plex Sans" charset="0"/>
              </a:rPr>
              <a:t> on their </a:t>
            </a:r>
            <a:r>
              <a:rPr lang="en-US" sz="2600" b="1" kern="0" dirty="0">
                <a:solidFill>
                  <a:schemeClr val="bg2"/>
                </a:solidFill>
                <a:latin typeface="IBM Plex Sans" charset="0"/>
                <a:ea typeface="IBM Plex Sans" charset="0"/>
                <a:cs typeface="IBM Plex Sans" charset="0"/>
              </a:rPr>
              <a:t>existing supply chain </a:t>
            </a:r>
            <a:r>
              <a:rPr lang="en-US" sz="2600" kern="0" dirty="0">
                <a:solidFill>
                  <a:schemeClr val="bg2"/>
                </a:solidFill>
                <a:latin typeface="IBM Plex Sans" charset="0"/>
                <a:ea typeface="IBM Plex Sans" charset="0"/>
                <a:cs typeface="IBM Plex Sans" charset="0"/>
              </a:rPr>
              <a:t>layer</a:t>
            </a:r>
          </a:p>
        </p:txBody>
      </p:sp>
    </p:spTree>
    <p:extLst>
      <p:ext uri="{BB962C8B-B14F-4D97-AF65-F5344CB8AC3E}">
        <p14:creationId xmlns:p14="http://schemas.microsoft.com/office/powerpoint/2010/main" val="14451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78B7B4-D044-1E4D-82EE-2929B1B9CFEC}"/>
              </a:ext>
            </a:extLst>
          </p:cNvPr>
          <p:cNvSpPr/>
          <p:nvPr/>
        </p:nvSpPr>
        <p:spPr>
          <a:xfrm>
            <a:off x="0" y="2251711"/>
            <a:ext cx="9128760" cy="25146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p:cNvPicPr>
            <a:picLocks noChangeAspect="1"/>
          </p:cNvPicPr>
          <p:nvPr/>
        </p:nvPicPr>
        <p:blipFill rotWithShape="1">
          <a:blip r:embed="rId3" cstate="screen">
            <a:alphaModFix amt="68000"/>
            <a:extLst>
              <a:ext uri="{BEBA8EAE-BF5A-486C-A8C5-ECC9F3942E4B}">
                <a14:imgProps xmlns:a14="http://schemas.microsoft.com/office/drawing/2010/main">
                  <a14:imgLayer r:embed="rId4">
                    <a14:imgEffect>
                      <a14:sharpenSoften amount="-6000"/>
                    </a14:imgEffect>
                    <a14:imgEffect>
                      <a14:brightnessContrast bright="-27000"/>
                    </a14:imgEffect>
                  </a14:imgLayer>
                </a14:imgProps>
              </a:ext>
              <a:ext uri="{28A0092B-C50C-407E-A947-70E740481C1C}">
                <a14:useLocalDpi xmlns:a14="http://schemas.microsoft.com/office/drawing/2010/main"/>
              </a:ext>
            </a:extLst>
          </a:blip>
          <a:srcRect/>
          <a:stretch/>
        </p:blipFill>
        <p:spPr>
          <a:xfrm>
            <a:off x="4572000" y="1"/>
            <a:ext cx="4556760" cy="4766310"/>
          </a:xfrm>
          <a:prstGeom prst="rect">
            <a:avLst/>
          </a:prstGeom>
        </p:spPr>
      </p:pic>
      <p:pic>
        <p:nvPicPr>
          <p:cNvPr id="39" name="pasted-image.tiff" descr="pasted-image.tiff"/>
          <p:cNvPicPr>
            <a:picLocks noChangeAspect="1"/>
          </p:cNvPicPr>
          <p:nvPr/>
        </p:nvPicPr>
        <p:blipFill rotWithShape="1">
          <a:blip r:embed="rId5"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sp>
        <p:nvSpPr>
          <p:cNvPr id="36" name="Title 1"/>
          <p:cNvSpPr>
            <a:spLocks noGrp="1"/>
          </p:cNvSpPr>
          <p:nvPr>
            <p:ph type="title"/>
          </p:nvPr>
        </p:nvSpPr>
        <p:spPr/>
        <p:txBody>
          <a:bodyPr/>
          <a:lstStyle/>
          <a:p>
            <a:pPr>
              <a:lnSpc>
                <a:spcPct val="100000"/>
              </a:lnSpc>
              <a:spcAft>
                <a:spcPts val="3000"/>
              </a:spcAft>
            </a:pPr>
            <a:r>
              <a:rPr lang="en-US" dirty="0">
                <a:latin typeface="IBM Plex Sans" charset="0"/>
                <a:ea typeface="IBM Plex Sans" charset="0"/>
                <a:cs typeface="IBM Plex Sans" charset="0"/>
              </a:rPr>
              <a:t>Applying</a:t>
            </a:r>
            <a:r>
              <a:rPr lang="en-US" b="1" dirty="0">
                <a:latin typeface="IBM Plex Sans" charset="0"/>
                <a:ea typeface="IBM Plex Sans" charset="0"/>
                <a:cs typeface="IBM Plex Sans" charset="0"/>
              </a:rPr>
              <a:t> AI </a:t>
            </a:r>
            <a:r>
              <a:rPr lang="en-US" dirty="0">
                <a:latin typeface="IBM Plex Sans" charset="0"/>
                <a:ea typeface="IBM Plex Sans" charset="0"/>
                <a:cs typeface="IBM Plex Sans" charset="0"/>
              </a:rPr>
              <a:t>to </a:t>
            </a:r>
            <a:r>
              <a:rPr lang="en-US" b="1" dirty="0">
                <a:latin typeface="IBM Plex Sans" charset="0"/>
                <a:ea typeface="IBM Plex Sans" charset="0"/>
                <a:cs typeface="IBM Plex Sans" charset="0"/>
              </a:rPr>
              <a:t>mobile manufacturing </a:t>
            </a:r>
            <a:r>
              <a:rPr lang="en-US" dirty="0">
                <a:latin typeface="IBM Plex Sans" charset="0"/>
                <a:ea typeface="IBM Plex Sans" charset="0"/>
                <a:cs typeface="IBM Plex Sans" charset="0"/>
              </a:rPr>
              <a:t>or “manufacturing-in-a-cloud” identifies and resolves </a:t>
            </a:r>
            <a:r>
              <a:rPr lang="en-US" b="1" dirty="0">
                <a:latin typeface="IBM Plex Sans" charset="0"/>
                <a:ea typeface="IBM Plex Sans" charset="0"/>
                <a:cs typeface="IBM Plex Sans" charset="0"/>
              </a:rPr>
              <a:t>demand spikes </a:t>
            </a:r>
            <a:r>
              <a:rPr lang="en-US" dirty="0">
                <a:latin typeface="IBM Plex Sans" charset="0"/>
                <a:ea typeface="IBM Plex Sans" charset="0"/>
                <a:cs typeface="IBM Plex Sans" charset="0"/>
              </a:rPr>
              <a:t>more quickly </a:t>
            </a:r>
          </a:p>
        </p:txBody>
      </p:sp>
      <p:sp>
        <p:nvSpPr>
          <p:cNvPr id="13" name="Rounded Rectangle 12">
            <a:extLst>
              <a:ext uri="{FF2B5EF4-FFF2-40B4-BE49-F238E27FC236}">
                <a16:creationId xmlns:a16="http://schemas.microsoft.com/office/drawing/2014/main" id="{335F3787-19EE-4142-86E3-E48437FCDB39}"/>
              </a:ext>
            </a:extLst>
          </p:cNvPr>
          <p:cNvSpPr/>
          <p:nvPr/>
        </p:nvSpPr>
        <p:spPr bwMode="auto">
          <a:xfrm>
            <a:off x="1280160" y="2359860"/>
            <a:ext cx="7680960" cy="164592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pic>
        <p:nvPicPr>
          <p:cNvPr id="14" name="Picture 13">
            <a:extLst>
              <a:ext uri="{FF2B5EF4-FFF2-40B4-BE49-F238E27FC236}">
                <a16:creationId xmlns:a16="http://schemas.microsoft.com/office/drawing/2014/main" id="{BE8E22BF-B7D7-A14F-B387-A7D8707AE167}"/>
              </a:ext>
            </a:extLst>
          </p:cNvPr>
          <p:cNvPicPr>
            <a:picLocks noChangeAspect="1"/>
          </p:cNvPicPr>
          <p:nvPr/>
        </p:nvPicPr>
        <p:blipFill>
          <a:blip r:embed="rId6"/>
          <a:stretch>
            <a:fillRect/>
          </a:stretch>
        </p:blipFill>
        <p:spPr>
          <a:xfrm>
            <a:off x="727953" y="2640510"/>
            <a:ext cx="419100" cy="419100"/>
          </a:xfrm>
          <a:prstGeom prst="rect">
            <a:avLst/>
          </a:prstGeom>
          <a:solidFill>
            <a:srgbClr val="008279"/>
          </a:solidFill>
        </p:spPr>
      </p:pic>
      <p:pic>
        <p:nvPicPr>
          <p:cNvPr id="15" name="Picture 14">
            <a:extLst>
              <a:ext uri="{FF2B5EF4-FFF2-40B4-BE49-F238E27FC236}">
                <a16:creationId xmlns:a16="http://schemas.microsoft.com/office/drawing/2014/main" id="{00363DB6-BC53-0342-AD11-55691A180C69}"/>
              </a:ext>
            </a:extLst>
          </p:cNvPr>
          <p:cNvPicPr>
            <a:picLocks noChangeAspect="1"/>
          </p:cNvPicPr>
          <p:nvPr/>
        </p:nvPicPr>
        <p:blipFill>
          <a:blip r:embed="rId6"/>
          <a:stretch>
            <a:fillRect/>
          </a:stretch>
        </p:blipFill>
        <p:spPr>
          <a:xfrm>
            <a:off x="1397233" y="2640510"/>
            <a:ext cx="419100" cy="419100"/>
          </a:xfrm>
          <a:prstGeom prst="rect">
            <a:avLst/>
          </a:prstGeom>
          <a:solidFill>
            <a:srgbClr val="008279"/>
          </a:solidFill>
        </p:spPr>
      </p:pic>
      <p:pic>
        <p:nvPicPr>
          <p:cNvPr id="16" name="Picture 15">
            <a:extLst>
              <a:ext uri="{FF2B5EF4-FFF2-40B4-BE49-F238E27FC236}">
                <a16:creationId xmlns:a16="http://schemas.microsoft.com/office/drawing/2014/main" id="{CAE89B8D-B1BE-0B4E-A262-3DE4345CBF7B}"/>
              </a:ext>
            </a:extLst>
          </p:cNvPr>
          <p:cNvPicPr>
            <a:picLocks noChangeAspect="1"/>
          </p:cNvPicPr>
          <p:nvPr/>
        </p:nvPicPr>
        <p:blipFill>
          <a:blip r:embed="rId6"/>
          <a:stretch>
            <a:fillRect/>
          </a:stretch>
        </p:blipFill>
        <p:spPr>
          <a:xfrm>
            <a:off x="2441466" y="2640510"/>
            <a:ext cx="419100" cy="419100"/>
          </a:xfrm>
          <a:prstGeom prst="rect">
            <a:avLst/>
          </a:prstGeom>
          <a:solidFill>
            <a:srgbClr val="008279"/>
          </a:solidFill>
        </p:spPr>
      </p:pic>
      <p:pic>
        <p:nvPicPr>
          <p:cNvPr id="18" name="Picture 17">
            <a:extLst>
              <a:ext uri="{FF2B5EF4-FFF2-40B4-BE49-F238E27FC236}">
                <a16:creationId xmlns:a16="http://schemas.microsoft.com/office/drawing/2014/main" id="{C410353D-BD71-B14E-897E-8B3E227653E7}"/>
              </a:ext>
            </a:extLst>
          </p:cNvPr>
          <p:cNvPicPr>
            <a:picLocks noChangeAspect="1"/>
          </p:cNvPicPr>
          <p:nvPr/>
        </p:nvPicPr>
        <p:blipFill>
          <a:blip r:embed="rId6"/>
          <a:stretch>
            <a:fillRect/>
          </a:stretch>
        </p:blipFill>
        <p:spPr>
          <a:xfrm>
            <a:off x="3123810" y="2640510"/>
            <a:ext cx="419100" cy="419100"/>
          </a:xfrm>
          <a:prstGeom prst="rect">
            <a:avLst/>
          </a:prstGeom>
          <a:solidFill>
            <a:srgbClr val="008279"/>
          </a:solidFill>
        </p:spPr>
      </p:pic>
      <p:pic>
        <p:nvPicPr>
          <p:cNvPr id="19" name="Picture 18">
            <a:extLst>
              <a:ext uri="{FF2B5EF4-FFF2-40B4-BE49-F238E27FC236}">
                <a16:creationId xmlns:a16="http://schemas.microsoft.com/office/drawing/2014/main" id="{2A977E65-2E06-E849-827B-FD87C6FFEEAB}"/>
              </a:ext>
            </a:extLst>
          </p:cNvPr>
          <p:cNvPicPr>
            <a:picLocks noChangeAspect="1"/>
          </p:cNvPicPr>
          <p:nvPr/>
        </p:nvPicPr>
        <p:blipFill>
          <a:blip r:embed="rId6"/>
          <a:stretch>
            <a:fillRect/>
          </a:stretch>
        </p:blipFill>
        <p:spPr>
          <a:xfrm>
            <a:off x="4271708" y="2554054"/>
            <a:ext cx="592012" cy="592012"/>
          </a:xfrm>
          <a:prstGeom prst="rect">
            <a:avLst/>
          </a:prstGeom>
          <a:solidFill>
            <a:srgbClr val="008279"/>
          </a:solidFill>
        </p:spPr>
      </p:pic>
      <p:sp>
        <p:nvSpPr>
          <p:cNvPr id="20" name="Rounded Rectangle 19">
            <a:extLst>
              <a:ext uri="{FF2B5EF4-FFF2-40B4-BE49-F238E27FC236}">
                <a16:creationId xmlns:a16="http://schemas.microsoft.com/office/drawing/2014/main" id="{7B91E4A5-8B6E-D041-AF69-D71DC30B07D5}"/>
              </a:ext>
            </a:extLst>
          </p:cNvPr>
          <p:cNvSpPr/>
          <p:nvPr/>
        </p:nvSpPr>
        <p:spPr bwMode="auto">
          <a:xfrm>
            <a:off x="640080" y="3240911"/>
            <a:ext cx="1527066" cy="215683"/>
          </a:xfrm>
          <a:prstGeom prst="roundRect">
            <a:avLst>
              <a:gd name="adj" fmla="val 43650"/>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1" name="Rounded Rectangle 20">
            <a:extLst>
              <a:ext uri="{FF2B5EF4-FFF2-40B4-BE49-F238E27FC236}">
                <a16:creationId xmlns:a16="http://schemas.microsoft.com/office/drawing/2014/main" id="{5297A9EA-7B68-8948-8C00-CC4A54479772}"/>
              </a:ext>
            </a:extLst>
          </p:cNvPr>
          <p:cNvSpPr/>
          <p:nvPr/>
        </p:nvSpPr>
        <p:spPr bwMode="auto">
          <a:xfrm>
            <a:off x="2341108" y="3243596"/>
            <a:ext cx="1527066" cy="210312"/>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chemeClr val="bg2"/>
              </a:solidFill>
              <a:effectLst/>
              <a:latin typeface="HelvNeue Light for IBM" pitchFamily="34" charset="0"/>
            </a:endParaRPr>
          </a:p>
        </p:txBody>
      </p:sp>
      <p:sp>
        <p:nvSpPr>
          <p:cNvPr id="22" name="Rounded Rectangle 21">
            <a:extLst>
              <a:ext uri="{FF2B5EF4-FFF2-40B4-BE49-F238E27FC236}">
                <a16:creationId xmlns:a16="http://schemas.microsoft.com/office/drawing/2014/main" id="{62D1BA85-A5B4-E54B-BC9B-95D61D48CE48}"/>
              </a:ext>
            </a:extLst>
          </p:cNvPr>
          <p:cNvSpPr/>
          <p:nvPr/>
        </p:nvSpPr>
        <p:spPr bwMode="auto">
          <a:xfrm>
            <a:off x="544890" y="3244417"/>
            <a:ext cx="1527066" cy="208670"/>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chemeClr val="bg2"/>
              </a:solidFill>
              <a:effectLst/>
              <a:latin typeface="HelvNeue Light for IBM" pitchFamily="34" charset="0"/>
            </a:endParaRPr>
          </a:p>
        </p:txBody>
      </p:sp>
      <p:pic>
        <p:nvPicPr>
          <p:cNvPr id="23" name="Picture 22">
            <a:extLst>
              <a:ext uri="{FF2B5EF4-FFF2-40B4-BE49-F238E27FC236}">
                <a16:creationId xmlns:a16="http://schemas.microsoft.com/office/drawing/2014/main" id="{4C5CB8F6-17D4-594B-A28D-3F6A18813A3F}"/>
              </a:ext>
            </a:extLst>
          </p:cNvPr>
          <p:cNvPicPr>
            <a:picLocks noChangeAspect="1"/>
          </p:cNvPicPr>
          <p:nvPr/>
        </p:nvPicPr>
        <p:blipFill>
          <a:blip r:embed="rId7"/>
          <a:stretch>
            <a:fillRect/>
          </a:stretch>
        </p:blipFill>
        <p:spPr>
          <a:xfrm>
            <a:off x="5385801" y="2691310"/>
            <a:ext cx="419100" cy="317500"/>
          </a:xfrm>
          <a:prstGeom prst="rect">
            <a:avLst/>
          </a:prstGeom>
          <a:solidFill>
            <a:srgbClr val="008279"/>
          </a:solidFill>
        </p:spPr>
      </p:pic>
      <p:pic>
        <p:nvPicPr>
          <p:cNvPr id="24" name="Picture 23">
            <a:extLst>
              <a:ext uri="{FF2B5EF4-FFF2-40B4-BE49-F238E27FC236}">
                <a16:creationId xmlns:a16="http://schemas.microsoft.com/office/drawing/2014/main" id="{28E2F48D-57FE-4743-B399-9F3AB035144F}"/>
              </a:ext>
            </a:extLst>
          </p:cNvPr>
          <p:cNvPicPr>
            <a:picLocks noChangeAspect="1"/>
          </p:cNvPicPr>
          <p:nvPr/>
        </p:nvPicPr>
        <p:blipFill>
          <a:blip r:embed="rId7"/>
          <a:stretch>
            <a:fillRect/>
          </a:stretch>
        </p:blipFill>
        <p:spPr>
          <a:xfrm>
            <a:off x="6217920" y="2691310"/>
            <a:ext cx="419100" cy="317500"/>
          </a:xfrm>
          <a:prstGeom prst="rect">
            <a:avLst/>
          </a:prstGeom>
          <a:solidFill>
            <a:srgbClr val="008279"/>
          </a:solidFill>
        </p:spPr>
      </p:pic>
      <p:sp>
        <p:nvSpPr>
          <p:cNvPr id="25" name="Rounded Rectangle 24">
            <a:extLst>
              <a:ext uri="{FF2B5EF4-FFF2-40B4-BE49-F238E27FC236}">
                <a16:creationId xmlns:a16="http://schemas.microsoft.com/office/drawing/2014/main" id="{02DED10A-B471-5D4F-9080-B57490DBCB56}"/>
              </a:ext>
            </a:extLst>
          </p:cNvPr>
          <p:cNvSpPr/>
          <p:nvPr/>
        </p:nvSpPr>
        <p:spPr bwMode="auto">
          <a:xfrm>
            <a:off x="5198944" y="3193304"/>
            <a:ext cx="792814" cy="310896"/>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7" name="TextBox 26">
            <a:extLst>
              <a:ext uri="{FF2B5EF4-FFF2-40B4-BE49-F238E27FC236}">
                <a16:creationId xmlns:a16="http://schemas.microsoft.com/office/drawing/2014/main" id="{4523D881-636A-3A49-B7CA-6BC9EA1AB77A}"/>
              </a:ext>
            </a:extLst>
          </p:cNvPr>
          <p:cNvSpPr txBox="1"/>
          <p:nvPr/>
        </p:nvSpPr>
        <p:spPr>
          <a:xfrm>
            <a:off x="668200" y="3247186"/>
            <a:ext cx="640080" cy="203133"/>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Refiner</a:t>
            </a:r>
          </a:p>
        </p:txBody>
      </p:sp>
      <p:sp>
        <p:nvSpPr>
          <p:cNvPr id="28" name="TextBox 27">
            <a:extLst>
              <a:ext uri="{FF2B5EF4-FFF2-40B4-BE49-F238E27FC236}">
                <a16:creationId xmlns:a16="http://schemas.microsoft.com/office/drawing/2014/main" id="{C0A6C0A0-64AF-EE40-9EC7-C713AE32F07D}"/>
              </a:ext>
            </a:extLst>
          </p:cNvPr>
          <p:cNvSpPr txBox="1"/>
          <p:nvPr/>
        </p:nvSpPr>
        <p:spPr>
          <a:xfrm>
            <a:off x="1336399" y="3247039"/>
            <a:ext cx="656654" cy="203426"/>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Smelter</a:t>
            </a:r>
          </a:p>
        </p:txBody>
      </p:sp>
      <p:sp>
        <p:nvSpPr>
          <p:cNvPr id="31" name="TextBox 30">
            <a:extLst>
              <a:ext uri="{FF2B5EF4-FFF2-40B4-BE49-F238E27FC236}">
                <a16:creationId xmlns:a16="http://schemas.microsoft.com/office/drawing/2014/main" id="{E6541D06-0197-9845-AFE6-F7C4AB0811DA}"/>
              </a:ext>
            </a:extLst>
          </p:cNvPr>
          <p:cNvSpPr txBox="1"/>
          <p:nvPr/>
        </p:nvSpPr>
        <p:spPr>
          <a:xfrm>
            <a:off x="2454814" y="3243596"/>
            <a:ext cx="565054" cy="210312"/>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Parts</a:t>
            </a:r>
          </a:p>
        </p:txBody>
      </p:sp>
      <p:sp>
        <p:nvSpPr>
          <p:cNvPr id="32" name="TextBox 31">
            <a:extLst>
              <a:ext uri="{FF2B5EF4-FFF2-40B4-BE49-F238E27FC236}">
                <a16:creationId xmlns:a16="http://schemas.microsoft.com/office/drawing/2014/main" id="{ACBF0B18-4F57-6F47-AD4E-23131F92BE22}"/>
              </a:ext>
            </a:extLst>
          </p:cNvPr>
          <p:cNvSpPr txBox="1"/>
          <p:nvPr/>
        </p:nvSpPr>
        <p:spPr>
          <a:xfrm>
            <a:off x="2910377" y="3247186"/>
            <a:ext cx="1164327" cy="203133"/>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Sub-assemblies</a:t>
            </a:r>
          </a:p>
        </p:txBody>
      </p:sp>
      <p:sp>
        <p:nvSpPr>
          <p:cNvPr id="33" name="Rounded Rectangle 32">
            <a:extLst>
              <a:ext uri="{FF2B5EF4-FFF2-40B4-BE49-F238E27FC236}">
                <a16:creationId xmlns:a16="http://schemas.microsoft.com/office/drawing/2014/main" id="{E59646CE-5B5C-D945-A399-03E5C5E2A18A}"/>
              </a:ext>
            </a:extLst>
          </p:cNvPr>
          <p:cNvSpPr/>
          <p:nvPr/>
        </p:nvSpPr>
        <p:spPr bwMode="auto">
          <a:xfrm>
            <a:off x="4176911" y="3236825"/>
            <a:ext cx="760849" cy="223854"/>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4" name="TextBox 33">
            <a:extLst>
              <a:ext uri="{FF2B5EF4-FFF2-40B4-BE49-F238E27FC236}">
                <a16:creationId xmlns:a16="http://schemas.microsoft.com/office/drawing/2014/main" id="{E6DE405A-C448-1D49-8187-0ADA7694E2EB}"/>
              </a:ext>
            </a:extLst>
          </p:cNvPr>
          <p:cNvSpPr txBox="1"/>
          <p:nvPr/>
        </p:nvSpPr>
        <p:spPr>
          <a:xfrm>
            <a:off x="4239898" y="3247186"/>
            <a:ext cx="774830" cy="203133"/>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OEM/EMS</a:t>
            </a:r>
          </a:p>
        </p:txBody>
      </p:sp>
      <p:sp>
        <p:nvSpPr>
          <p:cNvPr id="35" name="TextBox 34">
            <a:extLst>
              <a:ext uri="{FF2B5EF4-FFF2-40B4-BE49-F238E27FC236}">
                <a16:creationId xmlns:a16="http://schemas.microsoft.com/office/drawing/2014/main" id="{2677E759-523C-B64D-9992-30A8AF199BAF}"/>
              </a:ext>
            </a:extLst>
          </p:cNvPr>
          <p:cNvSpPr txBox="1"/>
          <p:nvPr/>
        </p:nvSpPr>
        <p:spPr>
          <a:xfrm>
            <a:off x="5212080" y="3191786"/>
            <a:ext cx="776565" cy="313932"/>
          </a:xfrm>
          <a:prstGeom prst="rect">
            <a:avLst/>
          </a:prstGeom>
          <a:noFill/>
        </p:spPr>
        <p:txBody>
          <a:bodyPr wrap="square" rtlCol="0">
            <a:spAutoFit/>
          </a:bodyPr>
          <a:lstStyle/>
          <a:p>
            <a:pPr>
              <a:spcAft>
                <a:spcPts val="4000"/>
              </a:spcAft>
            </a:pPr>
            <a:r>
              <a:rPr lang="en-US" sz="800" b="1" dirty="0">
                <a:solidFill>
                  <a:schemeClr val="bg2"/>
                </a:solidFill>
                <a:latin typeface="IBM Plex Sans" charset="0"/>
                <a:ea typeface="IBM Plex Sans" charset="0"/>
                <a:cs typeface="IBM Plex Sans" charset="0"/>
              </a:rPr>
              <a:t>Regional Dist. Center</a:t>
            </a:r>
          </a:p>
        </p:txBody>
      </p:sp>
      <p:sp>
        <p:nvSpPr>
          <p:cNvPr id="37" name="Rounded Rectangle 36">
            <a:extLst>
              <a:ext uri="{FF2B5EF4-FFF2-40B4-BE49-F238E27FC236}">
                <a16:creationId xmlns:a16="http://schemas.microsoft.com/office/drawing/2014/main" id="{09A4197F-E8ED-8B44-8361-70CAA1E750FF}"/>
              </a:ext>
            </a:extLst>
          </p:cNvPr>
          <p:cNvSpPr/>
          <p:nvPr/>
        </p:nvSpPr>
        <p:spPr bwMode="auto">
          <a:xfrm>
            <a:off x="6083266" y="3195832"/>
            <a:ext cx="787046" cy="305840"/>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8" name="TextBox 37">
            <a:extLst>
              <a:ext uri="{FF2B5EF4-FFF2-40B4-BE49-F238E27FC236}">
                <a16:creationId xmlns:a16="http://schemas.microsoft.com/office/drawing/2014/main" id="{603CD13B-45BD-9C48-A2B4-1E70CA778E33}"/>
              </a:ext>
            </a:extLst>
          </p:cNvPr>
          <p:cNvSpPr txBox="1"/>
          <p:nvPr/>
        </p:nvSpPr>
        <p:spPr>
          <a:xfrm>
            <a:off x="6121506" y="3191786"/>
            <a:ext cx="787046" cy="313932"/>
          </a:xfrm>
          <a:prstGeom prst="rect">
            <a:avLst/>
          </a:prstGeom>
          <a:noFill/>
        </p:spPr>
        <p:txBody>
          <a:bodyPr wrap="square" rtlCol="0">
            <a:spAutoFit/>
          </a:bodyPr>
          <a:lstStyle/>
          <a:p>
            <a:pPr>
              <a:spcAft>
                <a:spcPts val="3600"/>
              </a:spcAft>
            </a:pPr>
            <a:r>
              <a:rPr lang="en-US" sz="800" b="1" dirty="0">
                <a:solidFill>
                  <a:schemeClr val="bg2"/>
                </a:solidFill>
                <a:latin typeface="IBM Plex Sans" charset="0"/>
                <a:ea typeface="IBM Plex Sans" charset="0"/>
                <a:cs typeface="IBM Plex Sans" charset="0"/>
              </a:rPr>
              <a:t>Country Dist. Center</a:t>
            </a:r>
          </a:p>
        </p:txBody>
      </p:sp>
      <p:sp>
        <p:nvSpPr>
          <p:cNvPr id="40" name="TextBox 39">
            <a:extLst>
              <a:ext uri="{FF2B5EF4-FFF2-40B4-BE49-F238E27FC236}">
                <a16:creationId xmlns:a16="http://schemas.microsoft.com/office/drawing/2014/main" id="{AF558C88-CBB8-974C-B02F-4DF6057EB546}"/>
              </a:ext>
            </a:extLst>
          </p:cNvPr>
          <p:cNvSpPr txBox="1"/>
          <p:nvPr/>
        </p:nvSpPr>
        <p:spPr>
          <a:xfrm>
            <a:off x="900522" y="2338078"/>
            <a:ext cx="758640" cy="230832"/>
          </a:xfrm>
          <a:prstGeom prst="rect">
            <a:avLst/>
          </a:prstGeom>
          <a:noFill/>
        </p:spPr>
        <p:txBody>
          <a:bodyPr wrap="square" rtlCol="0">
            <a:spAutoFit/>
          </a:bodyPr>
          <a:lstStyle/>
          <a:p>
            <a:r>
              <a:rPr lang="en-US" sz="1000" b="1" dirty="0">
                <a:solidFill>
                  <a:schemeClr val="bg2"/>
                </a:solidFill>
                <a:latin typeface="IBM Plex Sans" charset="0"/>
                <a:ea typeface="IBM Plex Sans" charset="0"/>
                <a:cs typeface="IBM Plex Sans" charset="0"/>
              </a:rPr>
              <a:t>Tier 3</a:t>
            </a:r>
          </a:p>
        </p:txBody>
      </p:sp>
      <p:sp>
        <p:nvSpPr>
          <p:cNvPr id="41" name="TextBox 40">
            <a:extLst>
              <a:ext uri="{FF2B5EF4-FFF2-40B4-BE49-F238E27FC236}">
                <a16:creationId xmlns:a16="http://schemas.microsoft.com/office/drawing/2014/main" id="{29B9FF6B-47A5-E748-8A26-7815EA7EAEA6}"/>
              </a:ext>
            </a:extLst>
          </p:cNvPr>
          <p:cNvSpPr txBox="1"/>
          <p:nvPr/>
        </p:nvSpPr>
        <p:spPr>
          <a:xfrm>
            <a:off x="2579338" y="2343105"/>
            <a:ext cx="792796" cy="230832"/>
          </a:xfrm>
          <a:prstGeom prst="rect">
            <a:avLst/>
          </a:prstGeom>
          <a:noFill/>
        </p:spPr>
        <p:txBody>
          <a:bodyPr wrap="square" rtlCol="0">
            <a:spAutoFit/>
          </a:bodyPr>
          <a:lstStyle/>
          <a:p>
            <a:r>
              <a:rPr lang="en-US" sz="1000" b="1" dirty="0">
                <a:solidFill>
                  <a:schemeClr val="bg2"/>
                </a:solidFill>
                <a:latin typeface="IBM Plex Sans" charset="0"/>
                <a:ea typeface="IBM Plex Sans" charset="0"/>
                <a:cs typeface="IBM Plex Sans" charset="0"/>
              </a:rPr>
              <a:t>Tier 2</a:t>
            </a:r>
          </a:p>
        </p:txBody>
      </p:sp>
      <p:sp>
        <p:nvSpPr>
          <p:cNvPr id="42" name="TextBox 41">
            <a:extLst>
              <a:ext uri="{FF2B5EF4-FFF2-40B4-BE49-F238E27FC236}">
                <a16:creationId xmlns:a16="http://schemas.microsoft.com/office/drawing/2014/main" id="{AF89B55E-0CDF-E746-9EA0-820CE18E8A2C}"/>
              </a:ext>
            </a:extLst>
          </p:cNvPr>
          <p:cNvSpPr txBox="1"/>
          <p:nvPr/>
        </p:nvSpPr>
        <p:spPr>
          <a:xfrm>
            <a:off x="4212187" y="2338078"/>
            <a:ext cx="958602" cy="230832"/>
          </a:xfrm>
          <a:prstGeom prst="rect">
            <a:avLst/>
          </a:prstGeom>
          <a:noFill/>
        </p:spPr>
        <p:txBody>
          <a:bodyPr wrap="square" rtlCol="0">
            <a:spAutoFit/>
          </a:bodyPr>
          <a:lstStyle/>
          <a:p>
            <a:r>
              <a:rPr lang="en-US" sz="1000" b="1" dirty="0">
                <a:solidFill>
                  <a:schemeClr val="bg2"/>
                </a:solidFill>
                <a:latin typeface="IBM Plex Sans" charset="0"/>
                <a:ea typeface="IBM Plex Sans" charset="0"/>
                <a:cs typeface="IBM Plex Sans" charset="0"/>
              </a:rPr>
              <a:t>OEM/EMS</a:t>
            </a:r>
          </a:p>
        </p:txBody>
      </p:sp>
      <p:sp>
        <p:nvSpPr>
          <p:cNvPr id="43" name="TextBox 42">
            <a:extLst>
              <a:ext uri="{FF2B5EF4-FFF2-40B4-BE49-F238E27FC236}">
                <a16:creationId xmlns:a16="http://schemas.microsoft.com/office/drawing/2014/main" id="{6E5A005A-2108-C544-BEBD-E3D7DB94E9C8}"/>
              </a:ext>
            </a:extLst>
          </p:cNvPr>
          <p:cNvSpPr txBox="1"/>
          <p:nvPr/>
        </p:nvSpPr>
        <p:spPr>
          <a:xfrm>
            <a:off x="5585112" y="2331384"/>
            <a:ext cx="924382" cy="230832"/>
          </a:xfrm>
          <a:prstGeom prst="rect">
            <a:avLst/>
          </a:prstGeom>
          <a:noFill/>
        </p:spPr>
        <p:txBody>
          <a:bodyPr wrap="square" rtlCol="0">
            <a:spAutoFit/>
          </a:bodyPr>
          <a:lstStyle/>
          <a:p>
            <a:r>
              <a:rPr lang="en-US" sz="1000" b="1" dirty="0">
                <a:solidFill>
                  <a:schemeClr val="bg2"/>
                </a:solidFill>
                <a:latin typeface="IBM Plex Sans" charset="0"/>
                <a:ea typeface="IBM Plex Sans" charset="0"/>
                <a:cs typeface="IBM Plex Sans" charset="0"/>
              </a:rPr>
              <a:t>Distribution</a:t>
            </a:r>
          </a:p>
        </p:txBody>
      </p:sp>
      <p:sp>
        <p:nvSpPr>
          <p:cNvPr id="44" name="TextBox 43">
            <a:extLst>
              <a:ext uri="{FF2B5EF4-FFF2-40B4-BE49-F238E27FC236}">
                <a16:creationId xmlns:a16="http://schemas.microsoft.com/office/drawing/2014/main" id="{808CF79F-84F2-8B42-89D1-07E6ABBEBEA1}"/>
              </a:ext>
            </a:extLst>
          </p:cNvPr>
          <p:cNvSpPr txBox="1"/>
          <p:nvPr/>
        </p:nvSpPr>
        <p:spPr>
          <a:xfrm>
            <a:off x="7277665" y="2340414"/>
            <a:ext cx="824015" cy="230832"/>
          </a:xfrm>
          <a:prstGeom prst="rect">
            <a:avLst/>
          </a:prstGeom>
          <a:noFill/>
        </p:spPr>
        <p:txBody>
          <a:bodyPr wrap="square" rtlCol="0">
            <a:spAutoFit/>
          </a:bodyPr>
          <a:lstStyle/>
          <a:p>
            <a:r>
              <a:rPr lang="en-US" sz="1000" b="1" dirty="0">
                <a:solidFill>
                  <a:schemeClr val="bg2"/>
                </a:solidFill>
                <a:latin typeface="IBM Plex Sans" charset="0"/>
                <a:ea typeface="IBM Plex Sans" charset="0"/>
                <a:cs typeface="IBM Plex Sans" charset="0"/>
              </a:rPr>
              <a:t>Customer</a:t>
            </a:r>
          </a:p>
        </p:txBody>
      </p:sp>
      <p:pic>
        <p:nvPicPr>
          <p:cNvPr id="45" name="Picture 44">
            <a:extLst>
              <a:ext uri="{FF2B5EF4-FFF2-40B4-BE49-F238E27FC236}">
                <a16:creationId xmlns:a16="http://schemas.microsoft.com/office/drawing/2014/main" id="{67478BC0-9347-2A47-A78C-79FB442B0EC6}"/>
              </a:ext>
            </a:extLst>
          </p:cNvPr>
          <p:cNvPicPr>
            <a:picLocks noChangeAspect="1"/>
          </p:cNvPicPr>
          <p:nvPr/>
        </p:nvPicPr>
        <p:blipFill>
          <a:blip r:embed="rId8"/>
          <a:stretch>
            <a:fillRect/>
          </a:stretch>
        </p:blipFill>
        <p:spPr>
          <a:xfrm>
            <a:off x="7188799" y="2692546"/>
            <a:ext cx="315028" cy="315028"/>
          </a:xfrm>
          <a:prstGeom prst="rect">
            <a:avLst/>
          </a:prstGeom>
          <a:solidFill>
            <a:srgbClr val="008279"/>
          </a:solidFill>
        </p:spPr>
      </p:pic>
      <p:pic>
        <p:nvPicPr>
          <p:cNvPr id="46" name="Picture 45">
            <a:extLst>
              <a:ext uri="{FF2B5EF4-FFF2-40B4-BE49-F238E27FC236}">
                <a16:creationId xmlns:a16="http://schemas.microsoft.com/office/drawing/2014/main" id="{85003CF5-37DA-5B49-B7D6-FBFFA98B0848}"/>
              </a:ext>
            </a:extLst>
          </p:cNvPr>
          <p:cNvPicPr>
            <a:picLocks noChangeAspect="1"/>
          </p:cNvPicPr>
          <p:nvPr/>
        </p:nvPicPr>
        <p:blipFill>
          <a:blip r:embed="rId9"/>
          <a:stretch>
            <a:fillRect/>
          </a:stretch>
        </p:blipFill>
        <p:spPr>
          <a:xfrm>
            <a:off x="7781458" y="2681081"/>
            <a:ext cx="337959" cy="337959"/>
          </a:xfrm>
          <a:prstGeom prst="rect">
            <a:avLst/>
          </a:prstGeom>
          <a:solidFill>
            <a:srgbClr val="008279"/>
          </a:solidFill>
        </p:spPr>
      </p:pic>
      <p:sp>
        <p:nvSpPr>
          <p:cNvPr id="47" name="Rounded Rectangle 46">
            <a:extLst>
              <a:ext uri="{FF2B5EF4-FFF2-40B4-BE49-F238E27FC236}">
                <a16:creationId xmlns:a16="http://schemas.microsoft.com/office/drawing/2014/main" id="{CC3FE521-67EE-7F4C-9343-D31B41B37B92}"/>
              </a:ext>
            </a:extLst>
          </p:cNvPr>
          <p:cNvSpPr/>
          <p:nvPr/>
        </p:nvSpPr>
        <p:spPr bwMode="auto">
          <a:xfrm>
            <a:off x="7006268" y="3249455"/>
            <a:ext cx="1445759" cy="198595"/>
          </a:xfrm>
          <a:prstGeom prst="roundRect">
            <a:avLst>
              <a:gd name="adj" fmla="val 43650"/>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48" name="TextBox 47">
            <a:extLst>
              <a:ext uri="{FF2B5EF4-FFF2-40B4-BE49-F238E27FC236}">
                <a16:creationId xmlns:a16="http://schemas.microsoft.com/office/drawing/2014/main" id="{059EF145-7135-C14F-9B86-E66882FC08E1}"/>
              </a:ext>
            </a:extLst>
          </p:cNvPr>
          <p:cNvSpPr txBox="1"/>
          <p:nvPr/>
        </p:nvSpPr>
        <p:spPr>
          <a:xfrm>
            <a:off x="7041763" y="3247186"/>
            <a:ext cx="754937" cy="203133"/>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Customer</a:t>
            </a:r>
          </a:p>
        </p:txBody>
      </p:sp>
      <p:sp>
        <p:nvSpPr>
          <p:cNvPr id="49" name="TextBox 48">
            <a:extLst>
              <a:ext uri="{FF2B5EF4-FFF2-40B4-BE49-F238E27FC236}">
                <a16:creationId xmlns:a16="http://schemas.microsoft.com/office/drawing/2014/main" id="{AABB8C70-19CC-7C47-B528-0E031C3CB3D2}"/>
              </a:ext>
            </a:extLst>
          </p:cNvPr>
          <p:cNvSpPr txBox="1"/>
          <p:nvPr/>
        </p:nvSpPr>
        <p:spPr>
          <a:xfrm>
            <a:off x="7728517" y="3247186"/>
            <a:ext cx="754937" cy="203133"/>
          </a:xfrm>
          <a:prstGeom prst="rect">
            <a:avLst/>
          </a:prstGeom>
          <a:noFill/>
        </p:spPr>
        <p:txBody>
          <a:bodyPr wrap="square" rtlCol="0">
            <a:spAutoFit/>
          </a:bodyPr>
          <a:lstStyle/>
          <a:p>
            <a:r>
              <a:rPr lang="en-US" sz="800" b="1" dirty="0">
                <a:solidFill>
                  <a:schemeClr val="bg2"/>
                </a:solidFill>
                <a:latin typeface="IBM Plex Sans" charset="0"/>
                <a:ea typeface="IBM Plex Sans" charset="0"/>
                <a:cs typeface="IBM Plex Sans" charset="0"/>
              </a:rPr>
              <a:t>Consumer</a:t>
            </a:r>
          </a:p>
        </p:txBody>
      </p:sp>
      <p:sp>
        <p:nvSpPr>
          <p:cNvPr id="50" name="Right Arrow 49">
            <a:extLst>
              <a:ext uri="{FF2B5EF4-FFF2-40B4-BE49-F238E27FC236}">
                <a16:creationId xmlns:a16="http://schemas.microsoft.com/office/drawing/2014/main" id="{5E2E3CFF-AD16-B742-9222-8F025C5C8606}"/>
              </a:ext>
            </a:extLst>
          </p:cNvPr>
          <p:cNvSpPr/>
          <p:nvPr/>
        </p:nvSpPr>
        <p:spPr bwMode="auto">
          <a:xfrm>
            <a:off x="727953" y="3731960"/>
            <a:ext cx="4286775" cy="63192"/>
          </a:xfrm>
          <a:prstGeom prst="right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1" name="Right Arrow 50">
            <a:extLst>
              <a:ext uri="{FF2B5EF4-FFF2-40B4-BE49-F238E27FC236}">
                <a16:creationId xmlns:a16="http://schemas.microsoft.com/office/drawing/2014/main" id="{0439FE35-79C2-DD4A-8BF4-779869F7C75D}"/>
              </a:ext>
            </a:extLst>
          </p:cNvPr>
          <p:cNvSpPr/>
          <p:nvPr/>
        </p:nvSpPr>
        <p:spPr bwMode="auto">
          <a:xfrm>
            <a:off x="575725" y="3511826"/>
            <a:ext cx="4206240" cy="153416"/>
          </a:xfrm>
          <a:prstGeom prst="rightArrow">
            <a:avLst/>
          </a:prstGeom>
          <a:solidFill>
            <a:srgbClr val="00827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2" name="Right Arrow 51">
            <a:extLst>
              <a:ext uri="{FF2B5EF4-FFF2-40B4-BE49-F238E27FC236}">
                <a16:creationId xmlns:a16="http://schemas.microsoft.com/office/drawing/2014/main" id="{C920898C-5093-CB46-BECB-BE18693B495F}"/>
              </a:ext>
            </a:extLst>
          </p:cNvPr>
          <p:cNvSpPr/>
          <p:nvPr/>
        </p:nvSpPr>
        <p:spPr bwMode="auto">
          <a:xfrm>
            <a:off x="2465956" y="3831866"/>
            <a:ext cx="4529204" cy="161544"/>
          </a:xfrm>
          <a:prstGeom prst="rightArrow">
            <a:avLst/>
          </a:prstGeom>
          <a:solidFill>
            <a:srgbClr val="00827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3" name="Right Arrow 52">
            <a:extLst>
              <a:ext uri="{FF2B5EF4-FFF2-40B4-BE49-F238E27FC236}">
                <a16:creationId xmlns:a16="http://schemas.microsoft.com/office/drawing/2014/main" id="{2E40EA70-9535-F047-8CC1-D1045F643349}"/>
              </a:ext>
            </a:extLst>
          </p:cNvPr>
          <p:cNvSpPr/>
          <p:nvPr/>
        </p:nvSpPr>
        <p:spPr bwMode="auto">
          <a:xfrm>
            <a:off x="4214053" y="4151906"/>
            <a:ext cx="4122454" cy="151403"/>
          </a:xfrm>
          <a:prstGeom prst="rightArrow">
            <a:avLst/>
          </a:prstGeom>
          <a:solidFill>
            <a:srgbClr val="00827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4" name="TextBox 53">
            <a:extLst>
              <a:ext uri="{FF2B5EF4-FFF2-40B4-BE49-F238E27FC236}">
                <a16:creationId xmlns:a16="http://schemas.microsoft.com/office/drawing/2014/main" id="{45C27450-D0DD-854F-A9CF-C9529900B894}"/>
              </a:ext>
            </a:extLst>
          </p:cNvPr>
          <p:cNvSpPr txBox="1"/>
          <p:nvPr/>
        </p:nvSpPr>
        <p:spPr>
          <a:xfrm>
            <a:off x="499353" y="3577590"/>
            <a:ext cx="4282612" cy="397032"/>
          </a:xfrm>
          <a:prstGeom prst="rect">
            <a:avLst/>
          </a:prstGeom>
          <a:noFill/>
        </p:spPr>
        <p:txBody>
          <a:bodyPr wrap="square" rtlCol="0">
            <a:spAutoFit/>
          </a:bodyPr>
          <a:lstStyle/>
          <a:p>
            <a:r>
              <a:rPr lang="en-US" sz="1100" i="1" dirty="0">
                <a:solidFill>
                  <a:schemeClr val="bg2"/>
                </a:solidFill>
                <a:latin typeface="IBM Plex Sans" charset="0"/>
                <a:ea typeface="IBM Plex Sans" charset="0"/>
                <a:cs typeface="IBM Plex Sans" charset="0"/>
              </a:rPr>
              <a:t>Timely risk alerts and demand sensing enables supply procurement at optimal price</a:t>
            </a:r>
          </a:p>
        </p:txBody>
      </p:sp>
      <p:sp>
        <p:nvSpPr>
          <p:cNvPr id="55" name="TextBox 54">
            <a:extLst>
              <a:ext uri="{FF2B5EF4-FFF2-40B4-BE49-F238E27FC236}">
                <a16:creationId xmlns:a16="http://schemas.microsoft.com/office/drawing/2014/main" id="{D9A3EC14-BE2E-BB4F-8B6B-637D3BF7C6D8}"/>
              </a:ext>
            </a:extLst>
          </p:cNvPr>
          <p:cNvSpPr txBox="1"/>
          <p:nvPr/>
        </p:nvSpPr>
        <p:spPr>
          <a:xfrm>
            <a:off x="2408485" y="3943350"/>
            <a:ext cx="4723835" cy="397032"/>
          </a:xfrm>
          <a:prstGeom prst="rect">
            <a:avLst/>
          </a:prstGeom>
          <a:noFill/>
        </p:spPr>
        <p:txBody>
          <a:bodyPr wrap="square" rtlCol="0">
            <a:spAutoFit/>
          </a:bodyPr>
          <a:lstStyle/>
          <a:p>
            <a:r>
              <a:rPr lang="en-US" sz="1100" i="1" dirty="0">
                <a:solidFill>
                  <a:schemeClr val="bg2"/>
                </a:solidFill>
                <a:latin typeface="IBM Plex Sans" charset="0"/>
                <a:ea typeface="IBM Plex Sans" charset="0"/>
                <a:cs typeface="IBM Plex Sans" charset="0"/>
              </a:rPr>
              <a:t>Demand sensing and multi-stage supply chain visibility allow for optimal allocation of resources</a:t>
            </a:r>
          </a:p>
        </p:txBody>
      </p:sp>
      <p:sp>
        <p:nvSpPr>
          <p:cNvPr id="56" name="TextBox 55">
            <a:extLst>
              <a:ext uri="{FF2B5EF4-FFF2-40B4-BE49-F238E27FC236}">
                <a16:creationId xmlns:a16="http://schemas.microsoft.com/office/drawing/2014/main" id="{B8273BD3-1829-9247-AC89-610BBEADDBCD}"/>
              </a:ext>
            </a:extLst>
          </p:cNvPr>
          <p:cNvSpPr txBox="1"/>
          <p:nvPr/>
        </p:nvSpPr>
        <p:spPr>
          <a:xfrm>
            <a:off x="4160520" y="4263390"/>
            <a:ext cx="4164087" cy="397032"/>
          </a:xfrm>
          <a:prstGeom prst="rect">
            <a:avLst/>
          </a:prstGeom>
          <a:noFill/>
        </p:spPr>
        <p:txBody>
          <a:bodyPr wrap="square" rtlCol="0">
            <a:spAutoFit/>
          </a:bodyPr>
          <a:lstStyle/>
          <a:p>
            <a:r>
              <a:rPr lang="en-US" sz="1100" i="1" dirty="0">
                <a:solidFill>
                  <a:schemeClr val="bg2"/>
                </a:solidFill>
                <a:latin typeface="IBM Plex Sans" charset="0"/>
                <a:ea typeface="IBM Plex Sans" charset="0"/>
                <a:cs typeface="IBM Plex Sans" charset="0"/>
              </a:rPr>
              <a:t>Demand sensing &amp; connected products drives production planning and execution</a:t>
            </a:r>
          </a:p>
        </p:txBody>
      </p:sp>
    </p:spTree>
    <p:extLst>
      <p:ext uri="{BB962C8B-B14F-4D97-AF65-F5344CB8AC3E}">
        <p14:creationId xmlns:p14="http://schemas.microsoft.com/office/powerpoint/2010/main" val="62407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65BA-FCF7-8C43-9397-23703ECCBE2D}"/>
              </a:ext>
            </a:extLst>
          </p:cNvPr>
          <p:cNvSpPr>
            <a:spLocks noGrp="1"/>
          </p:cNvSpPr>
          <p:nvPr>
            <p:ph type="title"/>
          </p:nvPr>
        </p:nvSpPr>
        <p:spPr>
          <a:xfrm>
            <a:off x="270935" y="630435"/>
            <a:ext cx="1857375" cy="2286000"/>
          </a:xfrm>
        </p:spPr>
        <p:txBody>
          <a:bodyPr/>
          <a:lstStyle/>
          <a:p>
            <a:r>
              <a:rPr lang="en-US" altLang="en-GB" sz="2000" dirty="0">
                <a:solidFill>
                  <a:schemeClr val="tx2">
                    <a:lumMod val="75000"/>
                  </a:schemeClr>
                </a:solidFill>
              </a:rPr>
              <a:t>According to electronics respondents, these business processes will be impacted by AI / cognitive technologies in the next 2 to 3 years</a:t>
            </a:r>
            <a:r>
              <a:rPr lang="mr-IN" altLang="en-GB" sz="2000" dirty="0">
                <a:solidFill>
                  <a:schemeClr val="tx2">
                    <a:lumMod val="75000"/>
                  </a:schemeClr>
                </a:solidFill>
              </a:rPr>
              <a:t>…</a:t>
            </a:r>
            <a:br>
              <a:rPr lang="en-US" sz="2000" dirty="0">
                <a:solidFill>
                  <a:schemeClr val="tx2">
                    <a:lumMod val="75000"/>
                  </a:schemeClr>
                </a:solidFill>
              </a:rPr>
            </a:br>
            <a:endParaRPr lang="en-US" dirty="0"/>
          </a:p>
        </p:txBody>
      </p:sp>
      <p:grpSp>
        <p:nvGrpSpPr>
          <p:cNvPr id="15" name="Group 14">
            <a:extLst>
              <a:ext uri="{FF2B5EF4-FFF2-40B4-BE49-F238E27FC236}">
                <a16:creationId xmlns:a16="http://schemas.microsoft.com/office/drawing/2014/main" id="{CD6F3754-3779-874B-B0CE-26071FA0B889}"/>
              </a:ext>
            </a:extLst>
          </p:cNvPr>
          <p:cNvGrpSpPr/>
          <p:nvPr/>
        </p:nvGrpSpPr>
        <p:grpSpPr>
          <a:xfrm>
            <a:off x="3246120" y="1596781"/>
            <a:ext cx="4286251" cy="3743934"/>
            <a:chOff x="7543799" y="2056425"/>
            <a:chExt cx="6858001" cy="5990295"/>
          </a:xfrm>
        </p:grpSpPr>
        <p:sp>
          <p:nvSpPr>
            <p:cNvPr id="17" name="Rectangle 3">
              <a:extLst>
                <a:ext uri="{FF2B5EF4-FFF2-40B4-BE49-F238E27FC236}">
                  <a16:creationId xmlns:a16="http://schemas.microsoft.com/office/drawing/2014/main" id="{132F2DBE-8D60-1D48-BFE0-D354B1043729}"/>
                </a:ext>
              </a:extLst>
            </p:cNvPr>
            <p:cNvSpPr txBox="1">
              <a:spLocks noChangeArrowheads="1"/>
            </p:cNvSpPr>
            <p:nvPr/>
          </p:nvSpPr>
          <p:spPr>
            <a:xfrm>
              <a:off x="7543799" y="6745338"/>
              <a:ext cx="3017521" cy="1301382"/>
            </a:xfrm>
            <a:prstGeom prst="rect">
              <a:avLst/>
            </a:prstGeom>
            <a:noFill/>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750"/>
                </a:spcBef>
                <a:buNone/>
              </a:pPr>
              <a:br>
                <a:rPr lang="en-US" altLang="en-GB" sz="875" b="1" kern="0" dirty="0">
                  <a:solidFill>
                    <a:schemeClr val="bg2"/>
                  </a:solidFill>
                  <a:latin typeface="IBM Plex Sans" charset="0"/>
                  <a:ea typeface="IBM Plex Sans" charset="0"/>
                  <a:cs typeface="IBM Plex Sans" charset="0"/>
                </a:rPr>
              </a:br>
              <a:br>
                <a:rPr lang="en-US" altLang="en-GB" sz="875" b="1" kern="0" dirty="0">
                  <a:solidFill>
                    <a:schemeClr val="bg2"/>
                  </a:solidFill>
                  <a:latin typeface="IBM Plex Sans" charset="0"/>
                  <a:ea typeface="IBM Plex Sans" charset="0"/>
                  <a:cs typeface="IBM Plex Sans" charset="0"/>
                </a:rPr>
              </a:br>
              <a:br>
                <a:rPr lang="en-US" altLang="en-GB" sz="875" kern="0" dirty="0">
                  <a:solidFill>
                    <a:schemeClr val="bg2"/>
                  </a:solidFill>
                  <a:latin typeface="IBM Plex Sans" charset="0"/>
                  <a:ea typeface="IBM Plex Sans" charset="0"/>
                  <a:cs typeface="IBM Plex Sans" charset="0"/>
                </a:rPr>
              </a:br>
              <a:r>
                <a:rPr lang="en-US" altLang="en-GB" sz="875" kern="0" dirty="0">
                  <a:solidFill>
                    <a:schemeClr val="bg2"/>
                  </a:solidFill>
                  <a:latin typeface="IBM Plex Sans" charset="0"/>
                  <a:ea typeface="IBM Plex Sans" charset="0"/>
                  <a:cs typeface="IBM Plex Sans" charset="0"/>
                </a:rPr>
                <a:t>Sampling: Global</a:t>
              </a:r>
              <a:br>
                <a:rPr lang="en-US" altLang="en-GB" sz="875" kern="0" dirty="0">
                  <a:solidFill>
                    <a:schemeClr val="bg2"/>
                  </a:solidFill>
                  <a:latin typeface="IBM Plex Sans" charset="0"/>
                  <a:ea typeface="IBM Plex Sans" charset="0"/>
                  <a:cs typeface="IBM Plex Sans" charset="0"/>
                </a:rPr>
              </a:br>
              <a:r>
                <a:rPr lang="en-US" altLang="en-GB" sz="875" kern="0" dirty="0">
                  <a:solidFill>
                    <a:schemeClr val="bg2"/>
                  </a:solidFill>
                  <a:latin typeface="IBM Plex Sans" charset="0"/>
                  <a:ea typeface="IBM Plex Sans" charset="0"/>
                  <a:cs typeface="IBM Plex Sans" charset="0"/>
                </a:rPr>
                <a:t>Electronics participants</a:t>
              </a:r>
            </a:p>
          </p:txBody>
        </p:sp>
        <p:sp>
          <p:nvSpPr>
            <p:cNvPr id="18" name="Rectangle 3">
              <a:extLst>
                <a:ext uri="{FF2B5EF4-FFF2-40B4-BE49-F238E27FC236}">
                  <a16:creationId xmlns:a16="http://schemas.microsoft.com/office/drawing/2014/main" id="{55895DB3-8327-004B-9A27-01176F9AE11F}"/>
                </a:ext>
              </a:extLst>
            </p:cNvPr>
            <p:cNvSpPr txBox="1">
              <a:spLocks noChangeArrowheads="1"/>
            </p:cNvSpPr>
            <p:nvPr/>
          </p:nvSpPr>
          <p:spPr>
            <a:xfrm>
              <a:off x="7543800" y="3886200"/>
              <a:ext cx="6610172" cy="27237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spcBef>
                  <a:spcPts val="750"/>
                </a:spcBef>
                <a:buNone/>
              </a:pPr>
              <a:r>
                <a:rPr lang="en-US" sz="1125" dirty="0">
                  <a:ln w="0"/>
                  <a:solidFill>
                    <a:schemeClr val="tx1"/>
                  </a:solidFill>
                  <a:effectLst>
                    <a:outerShdw blurRad="38100" dist="19050" dir="2700000" algn="tl" rotWithShape="0">
                      <a:schemeClr val="dk1">
                        <a:alpha val="40000"/>
                      </a:schemeClr>
                    </a:outerShdw>
                  </a:effectLst>
                  <a:latin typeface="IBM Plex Sans" charset="0"/>
                  <a:ea typeface="IBM Plex Sans" charset="0"/>
                  <a:cs typeface="IBM Plex Sans" charset="0"/>
                </a:rPr>
                <a:t>Security</a:t>
              </a:r>
            </a:p>
            <a:p>
              <a:pPr marL="0" indent="0">
                <a:lnSpc>
                  <a:spcPct val="100000"/>
                </a:lnSpc>
                <a:spcBef>
                  <a:spcPts val="750"/>
                </a:spcBef>
                <a:buNone/>
              </a:pPr>
              <a:endParaRPr lang="en-US" altLang="en-GB" sz="1125" kern="0" dirty="0">
                <a:ln w="0"/>
                <a:solidFill>
                  <a:schemeClr val="tx1"/>
                </a:solidFill>
                <a:effectLst>
                  <a:outerShdw blurRad="38100" dist="19050" dir="2700000" algn="tl" rotWithShape="0">
                    <a:schemeClr val="dk1">
                      <a:alpha val="40000"/>
                    </a:schemeClr>
                  </a:outerShdw>
                </a:effectLst>
                <a:latin typeface="IBM Plex Sans" charset="0"/>
                <a:ea typeface="IBM Plex Sans" charset="0"/>
                <a:cs typeface="IBM Plex Sans" charset="0"/>
              </a:endParaRPr>
            </a:p>
            <a:p>
              <a:pPr marL="0" indent="0">
                <a:lnSpc>
                  <a:spcPct val="100000"/>
                </a:lnSpc>
                <a:spcBef>
                  <a:spcPts val="750"/>
                </a:spcBef>
                <a:buNone/>
              </a:pPr>
              <a:endParaRPr lang="en-US" altLang="en-GB" sz="1125" kern="0" dirty="0">
                <a:ln w="0"/>
                <a:solidFill>
                  <a:schemeClr val="tx1"/>
                </a:solidFill>
                <a:effectLst>
                  <a:outerShdw blurRad="38100" dist="19050" dir="2700000" algn="tl" rotWithShape="0">
                    <a:schemeClr val="dk1">
                      <a:alpha val="40000"/>
                    </a:schemeClr>
                  </a:outerShdw>
                </a:effectLst>
                <a:latin typeface="IBM Plex Sans" charset="0"/>
                <a:ea typeface="IBM Plex Sans" charset="0"/>
                <a:cs typeface="IBM Plex Sans" charset="0"/>
              </a:endParaRPr>
            </a:p>
          </p:txBody>
        </p:sp>
        <p:sp>
          <p:nvSpPr>
            <p:cNvPr id="20" name="Rectangle 3">
              <a:extLst>
                <a:ext uri="{FF2B5EF4-FFF2-40B4-BE49-F238E27FC236}">
                  <a16:creationId xmlns:a16="http://schemas.microsoft.com/office/drawing/2014/main" id="{3E6B2F3D-C3C6-A442-867A-59CA8785252B}"/>
                </a:ext>
              </a:extLst>
            </p:cNvPr>
            <p:cNvSpPr txBox="1">
              <a:spLocks noChangeArrowheads="1"/>
            </p:cNvSpPr>
            <p:nvPr/>
          </p:nvSpPr>
          <p:spPr>
            <a:xfrm>
              <a:off x="7543800" y="5349240"/>
              <a:ext cx="6858000" cy="318089"/>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750"/>
                </a:spcBef>
                <a:buNone/>
              </a:pPr>
              <a:r>
                <a:rPr lang="en-US" altLang="en-GB" sz="1125" kern="0" dirty="0">
                  <a:solidFill>
                    <a:schemeClr val="tx1"/>
                  </a:solidFill>
                  <a:latin typeface="IBM Plex Sans" charset="0"/>
                  <a:ea typeface="IBM Plex Sans" charset="0"/>
                  <a:cs typeface="IBM Plex Sans" charset="0"/>
                </a:rPr>
                <a:t>Service and delivery model</a:t>
              </a:r>
            </a:p>
          </p:txBody>
        </p:sp>
        <p:sp>
          <p:nvSpPr>
            <p:cNvPr id="23" name="Rectangle 3">
              <a:extLst>
                <a:ext uri="{FF2B5EF4-FFF2-40B4-BE49-F238E27FC236}">
                  <a16:creationId xmlns:a16="http://schemas.microsoft.com/office/drawing/2014/main" id="{718844ED-CA0A-F740-9994-A585D521829F}"/>
                </a:ext>
              </a:extLst>
            </p:cNvPr>
            <p:cNvSpPr txBox="1">
              <a:spLocks noChangeArrowheads="1"/>
            </p:cNvSpPr>
            <p:nvPr/>
          </p:nvSpPr>
          <p:spPr>
            <a:xfrm>
              <a:off x="7543800" y="3154680"/>
              <a:ext cx="6515100" cy="317112"/>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750"/>
                </a:spcBef>
                <a:buNone/>
              </a:pPr>
              <a:r>
                <a:rPr lang="en-US" altLang="en-GB" sz="1125" kern="0" dirty="0">
                  <a:solidFill>
                    <a:schemeClr val="tx1"/>
                  </a:solidFill>
                  <a:latin typeface="IBM Plex Sans" charset="0"/>
                  <a:ea typeface="IBM Plex Sans" charset="0"/>
                  <a:cs typeface="IBM Plex Sans" charset="0"/>
                </a:rPr>
                <a:t>Manufacturing</a:t>
              </a:r>
            </a:p>
          </p:txBody>
        </p:sp>
        <p:sp>
          <p:nvSpPr>
            <p:cNvPr id="29" name="Rectangle 3">
              <a:extLst>
                <a:ext uri="{FF2B5EF4-FFF2-40B4-BE49-F238E27FC236}">
                  <a16:creationId xmlns:a16="http://schemas.microsoft.com/office/drawing/2014/main" id="{E659E07B-FE74-F24B-A40B-1DABD4B9D062}"/>
                </a:ext>
              </a:extLst>
            </p:cNvPr>
            <p:cNvSpPr txBox="1">
              <a:spLocks noChangeArrowheads="1"/>
            </p:cNvSpPr>
            <p:nvPr/>
          </p:nvSpPr>
          <p:spPr>
            <a:xfrm>
              <a:off x="7543800" y="2423160"/>
              <a:ext cx="6610172" cy="272370"/>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spcBef>
                  <a:spcPts val="750"/>
                </a:spcBef>
                <a:buNone/>
              </a:pPr>
              <a:r>
                <a:rPr lang="en-US" sz="1125" dirty="0">
                  <a:solidFill>
                    <a:schemeClr val="tx1"/>
                  </a:solidFill>
                  <a:latin typeface="IBM Plex Sans" charset="0"/>
                  <a:ea typeface="IBM Plex Sans" charset="0"/>
                  <a:cs typeface="IBM Plex Sans" charset="0"/>
                </a:rPr>
                <a:t>Research and Development</a:t>
              </a:r>
            </a:p>
          </p:txBody>
        </p:sp>
        <p:sp>
          <p:nvSpPr>
            <p:cNvPr id="30" name="Rectangle 29">
              <a:extLst>
                <a:ext uri="{FF2B5EF4-FFF2-40B4-BE49-F238E27FC236}">
                  <a16:creationId xmlns:a16="http://schemas.microsoft.com/office/drawing/2014/main" id="{6AA6BECB-5788-D243-9FDE-BFC4AA84EBAB}"/>
                </a:ext>
              </a:extLst>
            </p:cNvPr>
            <p:cNvSpPr/>
            <p:nvPr/>
          </p:nvSpPr>
          <p:spPr bwMode="auto">
            <a:xfrm>
              <a:off x="7543800" y="2057400"/>
              <a:ext cx="68580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31" name="Rectangle 30">
              <a:extLst>
                <a:ext uri="{FF2B5EF4-FFF2-40B4-BE49-F238E27FC236}">
                  <a16:creationId xmlns:a16="http://schemas.microsoft.com/office/drawing/2014/main" id="{07CC3493-DC0B-AF44-9B95-8CECC698FFE4}"/>
                </a:ext>
              </a:extLst>
            </p:cNvPr>
            <p:cNvSpPr/>
            <p:nvPr/>
          </p:nvSpPr>
          <p:spPr bwMode="auto">
            <a:xfrm>
              <a:off x="7543800" y="4983480"/>
              <a:ext cx="68580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02DC5B20-8423-C64C-AAA7-5863D4825430}"/>
                </a:ext>
              </a:extLst>
            </p:cNvPr>
            <p:cNvSpPr/>
            <p:nvPr/>
          </p:nvSpPr>
          <p:spPr bwMode="auto">
            <a:xfrm>
              <a:off x="7543800" y="4251960"/>
              <a:ext cx="68580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33" name="Rectangle 32">
              <a:extLst>
                <a:ext uri="{FF2B5EF4-FFF2-40B4-BE49-F238E27FC236}">
                  <a16:creationId xmlns:a16="http://schemas.microsoft.com/office/drawing/2014/main" id="{75D6E944-CFCB-0E4B-B931-4453D95B7A78}"/>
                </a:ext>
              </a:extLst>
            </p:cNvPr>
            <p:cNvSpPr/>
            <p:nvPr/>
          </p:nvSpPr>
          <p:spPr bwMode="auto">
            <a:xfrm>
              <a:off x="7543800" y="3520440"/>
              <a:ext cx="68580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34" name="Rectangle 33">
              <a:extLst>
                <a:ext uri="{FF2B5EF4-FFF2-40B4-BE49-F238E27FC236}">
                  <a16:creationId xmlns:a16="http://schemas.microsoft.com/office/drawing/2014/main" id="{2E03FA8D-9D08-664A-9FBA-D6A2004E29BD}"/>
                </a:ext>
              </a:extLst>
            </p:cNvPr>
            <p:cNvSpPr/>
            <p:nvPr/>
          </p:nvSpPr>
          <p:spPr bwMode="auto">
            <a:xfrm>
              <a:off x="7543800" y="2788920"/>
              <a:ext cx="6858000" cy="365760"/>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35" name="Rectangle 3">
              <a:extLst>
                <a:ext uri="{FF2B5EF4-FFF2-40B4-BE49-F238E27FC236}">
                  <a16:creationId xmlns:a16="http://schemas.microsoft.com/office/drawing/2014/main" id="{E78E9F37-DF7F-9140-B4DE-D74F0711F65D}"/>
                </a:ext>
              </a:extLst>
            </p:cNvPr>
            <p:cNvSpPr txBox="1">
              <a:spLocks noChangeArrowheads="1"/>
            </p:cNvSpPr>
            <p:nvPr/>
          </p:nvSpPr>
          <p:spPr>
            <a:xfrm>
              <a:off x="13046070" y="2057400"/>
              <a:ext cx="1355730" cy="365760"/>
            </a:xfrm>
            <a:prstGeom prst="rect">
              <a:avLst/>
            </a:prstGeom>
          </p:spPr>
          <p:txBody>
            <a:bodyPr lIns="5715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0"/>
                </a:spcBef>
                <a:buNone/>
              </a:pPr>
              <a:r>
                <a:rPr lang="en-US" altLang="en-GB" sz="1500" kern="0" dirty="0">
                  <a:solidFill>
                    <a:schemeClr val="bg2"/>
                  </a:solidFill>
                  <a:latin typeface="IBM Plex Sans" charset="0"/>
                  <a:ea typeface="IBM Plex Sans" charset="0"/>
                  <a:cs typeface="IBM Plex Sans" charset="0"/>
                </a:rPr>
                <a:t>52% </a:t>
              </a:r>
              <a:endParaRPr lang="en-US" sz="1500" dirty="0">
                <a:solidFill>
                  <a:schemeClr val="bg2"/>
                </a:solidFill>
                <a:latin typeface="IBM Plex Sans" charset="0"/>
                <a:ea typeface="IBM Plex Sans" charset="0"/>
                <a:cs typeface="IBM Plex Sans" charset="0"/>
              </a:endParaRPr>
            </a:p>
            <a:p>
              <a:pPr marL="0" indent="0" algn="r">
                <a:lnSpc>
                  <a:spcPct val="100000"/>
                </a:lnSpc>
                <a:spcBef>
                  <a:spcPts val="750"/>
                </a:spcBef>
                <a:buNone/>
              </a:pPr>
              <a:endParaRPr lang="en-US" altLang="en-GB" sz="750" b="1" kern="0" dirty="0">
                <a:solidFill>
                  <a:schemeClr val="bg2"/>
                </a:solidFill>
                <a:latin typeface="IBM Plex Sans" charset="0"/>
                <a:ea typeface="IBM Plex Sans" charset="0"/>
                <a:cs typeface="IBM Plex Sans" charset="0"/>
              </a:endParaRPr>
            </a:p>
          </p:txBody>
        </p:sp>
        <p:sp>
          <p:nvSpPr>
            <p:cNvPr id="36" name="Rectangle 3">
              <a:extLst>
                <a:ext uri="{FF2B5EF4-FFF2-40B4-BE49-F238E27FC236}">
                  <a16:creationId xmlns:a16="http://schemas.microsoft.com/office/drawing/2014/main" id="{8B2830FF-D16E-AD48-97A0-A3DBFE0FA918}"/>
                </a:ext>
              </a:extLst>
            </p:cNvPr>
            <p:cNvSpPr txBox="1">
              <a:spLocks noChangeArrowheads="1"/>
            </p:cNvSpPr>
            <p:nvPr/>
          </p:nvSpPr>
          <p:spPr>
            <a:xfrm>
              <a:off x="13046070" y="2788920"/>
              <a:ext cx="1355730" cy="365760"/>
            </a:xfrm>
            <a:prstGeom prst="rect">
              <a:avLst/>
            </a:prstGeom>
          </p:spPr>
          <p:txBody>
            <a:bodyPr lIns="5715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0"/>
                </a:spcBef>
                <a:buNone/>
              </a:pPr>
              <a:r>
                <a:rPr lang="en-US" altLang="en-GB" sz="1500" kern="0" dirty="0">
                  <a:solidFill>
                    <a:schemeClr val="bg2"/>
                  </a:solidFill>
                  <a:latin typeface="IBM Plex Sans" charset="0"/>
                  <a:ea typeface="IBM Plex Sans" charset="0"/>
                  <a:cs typeface="IBM Plex Sans" charset="0"/>
                </a:rPr>
                <a:t>49% </a:t>
              </a:r>
              <a:endParaRPr lang="en-US" sz="1500" dirty="0">
                <a:solidFill>
                  <a:schemeClr val="bg2"/>
                </a:solidFill>
                <a:latin typeface="IBM Plex Sans" charset="0"/>
                <a:ea typeface="IBM Plex Sans" charset="0"/>
                <a:cs typeface="IBM Plex Sans" charset="0"/>
              </a:endParaRPr>
            </a:p>
            <a:p>
              <a:pPr marL="0" indent="0" algn="r">
                <a:lnSpc>
                  <a:spcPct val="100000"/>
                </a:lnSpc>
                <a:spcBef>
                  <a:spcPts val="750"/>
                </a:spcBef>
                <a:buNone/>
              </a:pPr>
              <a:endParaRPr lang="en-US" altLang="en-GB" sz="750" b="1" kern="0" dirty="0">
                <a:solidFill>
                  <a:schemeClr val="bg2"/>
                </a:solidFill>
                <a:latin typeface="IBM Plex Sans" charset="0"/>
                <a:ea typeface="IBM Plex Sans" charset="0"/>
                <a:cs typeface="IBM Plex Sans" charset="0"/>
              </a:endParaRPr>
            </a:p>
          </p:txBody>
        </p:sp>
        <p:sp>
          <p:nvSpPr>
            <p:cNvPr id="37" name="Rectangle 3">
              <a:extLst>
                <a:ext uri="{FF2B5EF4-FFF2-40B4-BE49-F238E27FC236}">
                  <a16:creationId xmlns:a16="http://schemas.microsoft.com/office/drawing/2014/main" id="{61861CEC-C500-5F47-933B-CF91646D08A2}"/>
                </a:ext>
              </a:extLst>
            </p:cNvPr>
            <p:cNvSpPr txBox="1">
              <a:spLocks noChangeArrowheads="1"/>
            </p:cNvSpPr>
            <p:nvPr/>
          </p:nvSpPr>
          <p:spPr>
            <a:xfrm>
              <a:off x="13046070" y="3520440"/>
              <a:ext cx="1355730" cy="365760"/>
            </a:xfrm>
            <a:prstGeom prst="rect">
              <a:avLst/>
            </a:prstGeom>
          </p:spPr>
          <p:txBody>
            <a:bodyPr lIns="5715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0"/>
                </a:spcBef>
                <a:buNone/>
              </a:pPr>
              <a:r>
                <a:rPr lang="en-US" altLang="en-GB" sz="1500" kern="0" dirty="0">
                  <a:solidFill>
                    <a:schemeClr val="bg2"/>
                  </a:solidFill>
                  <a:latin typeface="IBM Plex Sans" charset="0"/>
                  <a:ea typeface="IBM Plex Sans" charset="0"/>
                  <a:cs typeface="IBM Plex Sans" charset="0"/>
                </a:rPr>
                <a:t>48% </a:t>
              </a:r>
              <a:endParaRPr lang="en-US" sz="1500" dirty="0">
                <a:solidFill>
                  <a:schemeClr val="bg2"/>
                </a:solidFill>
                <a:latin typeface="IBM Plex Sans" charset="0"/>
                <a:ea typeface="IBM Plex Sans" charset="0"/>
                <a:cs typeface="IBM Plex Sans" charset="0"/>
              </a:endParaRPr>
            </a:p>
            <a:p>
              <a:pPr marL="0" indent="0" algn="r">
                <a:lnSpc>
                  <a:spcPct val="100000"/>
                </a:lnSpc>
                <a:spcBef>
                  <a:spcPts val="750"/>
                </a:spcBef>
                <a:buNone/>
              </a:pPr>
              <a:endParaRPr lang="en-US" altLang="en-GB" sz="750" b="1" kern="0" dirty="0">
                <a:solidFill>
                  <a:schemeClr val="bg2"/>
                </a:solidFill>
                <a:latin typeface="IBM Plex Sans" charset="0"/>
                <a:ea typeface="IBM Plex Sans" charset="0"/>
                <a:cs typeface="IBM Plex Sans" charset="0"/>
              </a:endParaRPr>
            </a:p>
          </p:txBody>
        </p:sp>
        <p:sp>
          <p:nvSpPr>
            <p:cNvPr id="38" name="Rectangle 3">
              <a:extLst>
                <a:ext uri="{FF2B5EF4-FFF2-40B4-BE49-F238E27FC236}">
                  <a16:creationId xmlns:a16="http://schemas.microsoft.com/office/drawing/2014/main" id="{00A3371D-988D-6049-8C3D-3986EFDC16C2}"/>
                </a:ext>
              </a:extLst>
            </p:cNvPr>
            <p:cNvSpPr txBox="1">
              <a:spLocks noChangeArrowheads="1"/>
            </p:cNvSpPr>
            <p:nvPr/>
          </p:nvSpPr>
          <p:spPr>
            <a:xfrm>
              <a:off x="13046070" y="4251960"/>
              <a:ext cx="1355730" cy="365760"/>
            </a:xfrm>
            <a:prstGeom prst="rect">
              <a:avLst/>
            </a:prstGeom>
          </p:spPr>
          <p:txBody>
            <a:bodyPr lIns="5715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0"/>
                </a:spcBef>
                <a:buNone/>
              </a:pPr>
              <a:r>
                <a:rPr lang="en-US" altLang="en-GB" sz="1500" kern="0" dirty="0">
                  <a:solidFill>
                    <a:schemeClr val="bg2"/>
                  </a:solidFill>
                  <a:latin typeface="IBM Plex Sans" charset="0"/>
                  <a:ea typeface="IBM Plex Sans" charset="0"/>
                  <a:cs typeface="IBM Plex Sans" charset="0"/>
                </a:rPr>
                <a:t>42% </a:t>
              </a:r>
              <a:endParaRPr lang="en-US" sz="1500" dirty="0">
                <a:solidFill>
                  <a:schemeClr val="bg2"/>
                </a:solidFill>
                <a:latin typeface="IBM Plex Sans" charset="0"/>
                <a:ea typeface="IBM Plex Sans" charset="0"/>
                <a:cs typeface="IBM Plex Sans" charset="0"/>
              </a:endParaRPr>
            </a:p>
            <a:p>
              <a:pPr marL="0" indent="0" algn="r">
                <a:lnSpc>
                  <a:spcPct val="100000"/>
                </a:lnSpc>
                <a:spcBef>
                  <a:spcPts val="750"/>
                </a:spcBef>
                <a:buNone/>
              </a:pPr>
              <a:endParaRPr lang="en-US" altLang="en-GB" sz="750" b="1" kern="0" dirty="0">
                <a:solidFill>
                  <a:schemeClr val="bg2"/>
                </a:solidFill>
                <a:latin typeface="IBM Plex Sans" charset="0"/>
                <a:ea typeface="IBM Plex Sans" charset="0"/>
                <a:cs typeface="IBM Plex Sans" charset="0"/>
              </a:endParaRPr>
            </a:p>
          </p:txBody>
        </p:sp>
        <p:sp>
          <p:nvSpPr>
            <p:cNvPr id="39" name="Rectangle 3">
              <a:extLst>
                <a:ext uri="{FF2B5EF4-FFF2-40B4-BE49-F238E27FC236}">
                  <a16:creationId xmlns:a16="http://schemas.microsoft.com/office/drawing/2014/main" id="{BF6A2A40-60C8-7E4E-8A0F-07F00159B1BD}"/>
                </a:ext>
              </a:extLst>
            </p:cNvPr>
            <p:cNvSpPr txBox="1">
              <a:spLocks noChangeArrowheads="1"/>
            </p:cNvSpPr>
            <p:nvPr/>
          </p:nvSpPr>
          <p:spPr>
            <a:xfrm>
              <a:off x="13046070" y="4983480"/>
              <a:ext cx="1355730" cy="365760"/>
            </a:xfrm>
            <a:prstGeom prst="rect">
              <a:avLst/>
            </a:prstGeom>
          </p:spPr>
          <p:txBody>
            <a:bodyPr lIns="5715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ct val="100000"/>
                </a:lnSpc>
                <a:spcBef>
                  <a:spcPts val="0"/>
                </a:spcBef>
                <a:buNone/>
              </a:pPr>
              <a:r>
                <a:rPr lang="en-US" altLang="en-GB" sz="1500" kern="0" dirty="0">
                  <a:solidFill>
                    <a:schemeClr val="bg2"/>
                  </a:solidFill>
                  <a:latin typeface="IBM Plex Sans" charset="0"/>
                  <a:ea typeface="IBM Plex Sans" charset="0"/>
                  <a:cs typeface="IBM Plex Sans" charset="0"/>
                </a:rPr>
                <a:t>40% </a:t>
              </a:r>
              <a:endParaRPr lang="en-US" sz="1500" dirty="0">
                <a:solidFill>
                  <a:schemeClr val="bg2"/>
                </a:solidFill>
                <a:latin typeface="IBM Plex Sans" charset="0"/>
                <a:ea typeface="IBM Plex Sans" charset="0"/>
                <a:cs typeface="IBM Plex Sans" charset="0"/>
              </a:endParaRPr>
            </a:p>
            <a:p>
              <a:pPr marL="0" indent="0" algn="r">
                <a:lnSpc>
                  <a:spcPct val="100000"/>
                </a:lnSpc>
                <a:spcBef>
                  <a:spcPts val="750"/>
                </a:spcBef>
                <a:buNone/>
              </a:pPr>
              <a:endParaRPr lang="en-US" altLang="en-GB" sz="750" b="1" kern="0" dirty="0">
                <a:solidFill>
                  <a:schemeClr val="bg2"/>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4C258197-10DE-FE41-AF61-0511F7C1DCEE}"/>
                </a:ext>
              </a:extLst>
            </p:cNvPr>
            <p:cNvSpPr/>
            <p:nvPr/>
          </p:nvSpPr>
          <p:spPr bwMode="auto">
            <a:xfrm>
              <a:off x="7543799" y="2057400"/>
              <a:ext cx="3566160" cy="365760"/>
            </a:xfrm>
            <a:prstGeom prst="rect">
              <a:avLst/>
            </a:prstGeom>
            <a:solidFill>
              <a:srgbClr val="009F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1" name="Rectangle 40">
              <a:extLst>
                <a:ext uri="{FF2B5EF4-FFF2-40B4-BE49-F238E27FC236}">
                  <a16:creationId xmlns:a16="http://schemas.microsoft.com/office/drawing/2014/main" id="{4939383D-0799-B04D-A6CD-D91F78B4AAD3}"/>
                </a:ext>
              </a:extLst>
            </p:cNvPr>
            <p:cNvSpPr/>
            <p:nvPr/>
          </p:nvSpPr>
          <p:spPr bwMode="auto">
            <a:xfrm rot="16200000">
              <a:off x="10895329" y="2193585"/>
              <a:ext cx="365760" cy="9144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2" name="Rectangle 41">
              <a:extLst>
                <a:ext uri="{FF2B5EF4-FFF2-40B4-BE49-F238E27FC236}">
                  <a16:creationId xmlns:a16="http://schemas.microsoft.com/office/drawing/2014/main" id="{BECC5A59-C774-A84F-AAF7-C42B402DB90A}"/>
                </a:ext>
              </a:extLst>
            </p:cNvPr>
            <p:cNvSpPr/>
            <p:nvPr/>
          </p:nvSpPr>
          <p:spPr bwMode="auto">
            <a:xfrm>
              <a:off x="7543800" y="2790871"/>
              <a:ext cx="3360420" cy="365760"/>
            </a:xfrm>
            <a:prstGeom prst="rect">
              <a:avLst/>
            </a:prstGeom>
            <a:solidFill>
              <a:srgbClr val="009F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3" name="Rectangle 42">
              <a:extLst>
                <a:ext uri="{FF2B5EF4-FFF2-40B4-BE49-F238E27FC236}">
                  <a16:creationId xmlns:a16="http://schemas.microsoft.com/office/drawing/2014/main" id="{A9408FF9-55BC-4849-8AC5-7549AAF7E928}"/>
                </a:ext>
              </a:extLst>
            </p:cNvPr>
            <p:cNvSpPr/>
            <p:nvPr/>
          </p:nvSpPr>
          <p:spPr bwMode="auto">
            <a:xfrm>
              <a:off x="7543800" y="3520441"/>
              <a:ext cx="3291840" cy="365760"/>
            </a:xfrm>
            <a:prstGeom prst="rect">
              <a:avLst/>
            </a:prstGeom>
            <a:solidFill>
              <a:srgbClr val="009F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4" name="Rectangle 43">
              <a:extLst>
                <a:ext uri="{FF2B5EF4-FFF2-40B4-BE49-F238E27FC236}">
                  <a16:creationId xmlns:a16="http://schemas.microsoft.com/office/drawing/2014/main" id="{AE7E1A30-F08C-C643-99BA-52701815802B}"/>
                </a:ext>
              </a:extLst>
            </p:cNvPr>
            <p:cNvSpPr/>
            <p:nvPr/>
          </p:nvSpPr>
          <p:spPr bwMode="auto">
            <a:xfrm rot="16200000">
              <a:off x="10675620" y="2927107"/>
              <a:ext cx="365760" cy="91440"/>
            </a:xfrm>
            <a:prstGeom prst="rect">
              <a:avLst/>
            </a:prstGeom>
            <a:solidFill>
              <a:srgbClr val="00BB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5" name="Rectangle 44">
              <a:extLst>
                <a:ext uri="{FF2B5EF4-FFF2-40B4-BE49-F238E27FC236}">
                  <a16:creationId xmlns:a16="http://schemas.microsoft.com/office/drawing/2014/main" id="{67182E98-FD8B-E342-AA07-F3A0D5F4AFA5}"/>
                </a:ext>
              </a:extLst>
            </p:cNvPr>
            <p:cNvSpPr/>
            <p:nvPr/>
          </p:nvSpPr>
          <p:spPr bwMode="auto">
            <a:xfrm rot="16200000">
              <a:off x="10607040" y="3656625"/>
              <a:ext cx="365760" cy="9144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6" name="Rectangle 45">
              <a:extLst>
                <a:ext uri="{FF2B5EF4-FFF2-40B4-BE49-F238E27FC236}">
                  <a16:creationId xmlns:a16="http://schemas.microsoft.com/office/drawing/2014/main" id="{3BA96950-13AC-8844-AF77-564B9E8DDD2F}"/>
                </a:ext>
              </a:extLst>
            </p:cNvPr>
            <p:cNvSpPr/>
            <p:nvPr/>
          </p:nvSpPr>
          <p:spPr bwMode="auto">
            <a:xfrm>
              <a:off x="7543800" y="4984456"/>
              <a:ext cx="2743200" cy="365760"/>
            </a:xfrm>
            <a:prstGeom prst="rect">
              <a:avLst/>
            </a:prstGeom>
            <a:solidFill>
              <a:srgbClr val="009F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7" name="Rectangle 46">
              <a:extLst>
                <a:ext uri="{FF2B5EF4-FFF2-40B4-BE49-F238E27FC236}">
                  <a16:creationId xmlns:a16="http://schemas.microsoft.com/office/drawing/2014/main" id="{E2E5D90D-6F6D-E549-ACD6-7FBB5666442A}"/>
                </a:ext>
              </a:extLst>
            </p:cNvPr>
            <p:cNvSpPr/>
            <p:nvPr/>
          </p:nvSpPr>
          <p:spPr bwMode="auto">
            <a:xfrm>
              <a:off x="7543800" y="4251960"/>
              <a:ext cx="2880360" cy="365760"/>
            </a:xfrm>
            <a:prstGeom prst="rect">
              <a:avLst/>
            </a:prstGeom>
            <a:solidFill>
              <a:srgbClr val="009F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8" name="Rectangle 47">
              <a:extLst>
                <a:ext uri="{FF2B5EF4-FFF2-40B4-BE49-F238E27FC236}">
                  <a16:creationId xmlns:a16="http://schemas.microsoft.com/office/drawing/2014/main" id="{93C26795-2865-DA40-8901-C236EC3A0C93}"/>
                </a:ext>
              </a:extLst>
            </p:cNvPr>
            <p:cNvSpPr/>
            <p:nvPr/>
          </p:nvSpPr>
          <p:spPr bwMode="auto">
            <a:xfrm rot="16200000">
              <a:off x="10195560" y="4387170"/>
              <a:ext cx="365760" cy="9144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sp>
          <p:nvSpPr>
            <p:cNvPr id="49" name="Rectangle 48">
              <a:extLst>
                <a:ext uri="{FF2B5EF4-FFF2-40B4-BE49-F238E27FC236}">
                  <a16:creationId xmlns:a16="http://schemas.microsoft.com/office/drawing/2014/main" id="{6F54C8F9-C034-AE43-9FBD-057491DD814A}"/>
                </a:ext>
              </a:extLst>
            </p:cNvPr>
            <p:cNvSpPr/>
            <p:nvPr/>
          </p:nvSpPr>
          <p:spPr bwMode="auto">
            <a:xfrm rot="16200000">
              <a:off x="10058400" y="5120152"/>
              <a:ext cx="365760" cy="91440"/>
            </a:xfrm>
            <a:prstGeom prst="rect">
              <a:avLst/>
            </a:prstGeom>
            <a:solidFill>
              <a:srgbClr val="00BAB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1500"/>
              <a:endParaRPr lang="en-US" sz="1250" dirty="0">
                <a:solidFill>
                  <a:schemeClr val="bg2"/>
                </a:solidFill>
                <a:latin typeface="IBM Plex Sans" charset="0"/>
                <a:ea typeface="IBM Plex Sans" charset="0"/>
                <a:cs typeface="IBM Plex Sans" charset="0"/>
              </a:endParaRPr>
            </a:p>
          </p:txBody>
        </p:sp>
      </p:grpSp>
      <p:sp>
        <p:nvSpPr>
          <p:cNvPr id="50" name="Rectangle 3">
            <a:extLst>
              <a:ext uri="{FF2B5EF4-FFF2-40B4-BE49-F238E27FC236}">
                <a16:creationId xmlns:a16="http://schemas.microsoft.com/office/drawing/2014/main" id="{342FF970-F1F0-014C-969F-AD94D6528E40}"/>
              </a:ext>
            </a:extLst>
          </p:cNvPr>
          <p:cNvSpPr txBox="1">
            <a:spLocks noChangeArrowheads="1"/>
          </p:cNvSpPr>
          <p:nvPr/>
        </p:nvSpPr>
        <p:spPr>
          <a:xfrm>
            <a:off x="3246120" y="3198809"/>
            <a:ext cx="4131358" cy="170231"/>
          </a:xfrm>
          <a:prstGeom prst="rect">
            <a:avLst/>
          </a:prstGeom>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spcBef>
                <a:spcPts val="750"/>
              </a:spcBef>
              <a:buNone/>
            </a:pPr>
            <a:r>
              <a:rPr lang="en-US" sz="1125" dirty="0">
                <a:ln w="0"/>
                <a:solidFill>
                  <a:schemeClr val="tx1"/>
                </a:solidFill>
                <a:effectLst>
                  <a:outerShdw blurRad="38100" dist="25400" dir="5400000" algn="ctr" rotWithShape="0">
                    <a:srgbClr val="6E747A">
                      <a:alpha val="43000"/>
                    </a:srgbClr>
                  </a:outerShdw>
                </a:effectLst>
                <a:latin typeface="IBM Plex Sans" charset="0"/>
                <a:ea typeface="IBM Plex Sans" charset="0"/>
                <a:cs typeface="IBM Plex Sans" charset="0"/>
              </a:rPr>
              <a:t>Risk mitigation</a:t>
            </a:r>
            <a:endParaRPr lang="en-US" altLang="en-GB" sz="1125" kern="0" dirty="0">
              <a:ln w="0"/>
              <a:solidFill>
                <a:schemeClr val="tx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51" name="Content Placeholder 112">
            <a:extLst>
              <a:ext uri="{FF2B5EF4-FFF2-40B4-BE49-F238E27FC236}">
                <a16:creationId xmlns:a16="http://schemas.microsoft.com/office/drawing/2014/main" id="{036CBAC9-34A0-8245-95BB-E0C23DFE4BBC}"/>
              </a:ext>
            </a:extLst>
          </p:cNvPr>
          <p:cNvSpPr txBox="1">
            <a:spLocks/>
          </p:cNvSpPr>
          <p:nvPr/>
        </p:nvSpPr>
        <p:spPr>
          <a:xfrm>
            <a:off x="3246120" y="610334"/>
            <a:ext cx="4286251" cy="657225"/>
          </a:xfrm>
          <a:prstGeom prst="rect">
            <a:avLst/>
          </a:prstGeom>
        </p:spPr>
        <p:txBody>
          <a:bodyPr lIns="0" tIns="0" rIns="0" bIns="0"/>
          <a:lstStyle>
            <a:lvl1pPr marL="0" indent="0" algn="l" defTabSz="1097280" rtl="0" eaLnBrk="1" latinLnBrk="0" hangingPunct="1">
              <a:lnSpc>
                <a:spcPct val="105000"/>
              </a:lnSpc>
              <a:spcBef>
                <a:spcPts val="1200"/>
              </a:spcBef>
              <a:buFontTx/>
              <a:buNone/>
              <a:tabLst/>
              <a:defRPr sz="2000" b="0" i="0" kern="1200">
                <a:solidFill>
                  <a:schemeClr val="bg2"/>
                </a:solidFill>
                <a:latin typeface="Arial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Arial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Arial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altLang="en-GB" sz="1375" dirty="0">
                <a:solidFill>
                  <a:schemeClr val="bg1"/>
                </a:solidFill>
                <a:latin typeface="IBM Plex Sans" charset="0"/>
                <a:ea typeface="IBM Plex Sans" charset="0"/>
                <a:cs typeface="IBM Plex Sans" charset="0"/>
              </a:rPr>
              <a:t>Business processes that will be impacted by AI/cognitive technologies in the next 2 to 3 years</a:t>
            </a:r>
            <a:endParaRPr lang="en-US" sz="1375" dirty="0">
              <a:solidFill>
                <a:schemeClr val="bg1"/>
              </a:solidFill>
              <a:latin typeface="IBM Plex Sans" charset="0"/>
              <a:ea typeface="IBM Plex Sans" charset="0"/>
              <a:cs typeface="IBM Plex Sans" charset="0"/>
            </a:endParaRPr>
          </a:p>
        </p:txBody>
      </p:sp>
      <p:sp>
        <p:nvSpPr>
          <p:cNvPr id="53" name="Text Placeholder 8">
            <a:extLst>
              <a:ext uri="{FF2B5EF4-FFF2-40B4-BE49-F238E27FC236}">
                <a16:creationId xmlns:a16="http://schemas.microsoft.com/office/drawing/2014/main" id="{EE354662-21D3-7247-9A16-0CAFC47889C3}"/>
              </a:ext>
            </a:extLst>
          </p:cNvPr>
          <p:cNvSpPr txBox="1">
            <a:spLocks/>
          </p:cNvSpPr>
          <p:nvPr/>
        </p:nvSpPr>
        <p:spPr>
          <a:xfrm>
            <a:off x="114560" y="4350305"/>
            <a:ext cx="1942840" cy="285750"/>
          </a:xfrm>
          <a:prstGeom prst="rect">
            <a:avLst/>
          </a:prstGeom>
        </p:spPr>
        <p:txBody>
          <a:bodyPr tIns="0" anchor="b"/>
          <a:lstStyle>
            <a:lvl1pPr marL="28575" indent="0" algn="l" defTabSz="685800" rtl="0" eaLnBrk="1" latinLnBrk="0" hangingPunct="1">
              <a:lnSpc>
                <a:spcPct val="105000"/>
              </a:lnSpc>
              <a:spcBef>
                <a:spcPts val="750"/>
              </a:spcBef>
              <a:buFontTx/>
              <a:buNone/>
              <a:defRPr sz="500" b="0" i="0" kern="1200">
                <a:solidFill>
                  <a:schemeClr val="bg2">
                    <a:alpha val="70000"/>
                  </a:schemeClr>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563"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563"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563"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563"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t>C4B.e,jg,h,I,j: Impact of AI/Cognitive technologies on business processes (2 to 3 yrs) </a:t>
            </a:r>
            <a:endParaRPr lang="en-US" dirty="0"/>
          </a:p>
        </p:txBody>
      </p:sp>
      <p:sp>
        <p:nvSpPr>
          <p:cNvPr id="54" name="Rectangle 3">
            <a:extLst>
              <a:ext uri="{FF2B5EF4-FFF2-40B4-BE49-F238E27FC236}">
                <a16:creationId xmlns:a16="http://schemas.microsoft.com/office/drawing/2014/main" id="{5185EDE0-29AA-2C44-AA6B-1A2503568510}"/>
              </a:ext>
            </a:extLst>
          </p:cNvPr>
          <p:cNvSpPr txBox="1">
            <a:spLocks noChangeArrowheads="1"/>
          </p:cNvSpPr>
          <p:nvPr/>
        </p:nvSpPr>
        <p:spPr>
          <a:xfrm>
            <a:off x="256648" y="3661388"/>
            <a:ext cx="1885951" cy="813364"/>
          </a:xfrm>
          <a:prstGeom prst="rect">
            <a:avLst/>
          </a:prstGeom>
          <a:noFill/>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spcBef>
                <a:spcPts val="750"/>
              </a:spcBef>
              <a:buNone/>
            </a:pPr>
            <a:br>
              <a:rPr lang="en-US" altLang="en-GB" sz="875" b="1" kern="0" dirty="0">
                <a:solidFill>
                  <a:schemeClr val="bg2"/>
                </a:solidFill>
                <a:latin typeface="IBM Plex Sans" charset="0"/>
                <a:ea typeface="IBM Plex Sans" charset="0"/>
                <a:cs typeface="IBM Plex Sans" charset="0"/>
              </a:rPr>
            </a:br>
            <a:br>
              <a:rPr lang="en-US" altLang="en-GB" sz="875" b="1" kern="0" dirty="0">
                <a:solidFill>
                  <a:schemeClr val="bg2"/>
                </a:solidFill>
                <a:latin typeface="IBM Plex Sans" charset="0"/>
                <a:ea typeface="IBM Plex Sans" charset="0"/>
                <a:cs typeface="IBM Plex Sans" charset="0"/>
              </a:rPr>
            </a:br>
            <a:br>
              <a:rPr lang="en-US" altLang="en-GB" sz="875" kern="0" dirty="0">
                <a:solidFill>
                  <a:schemeClr val="bg2"/>
                </a:solidFill>
                <a:latin typeface="IBM Plex Sans" charset="0"/>
                <a:ea typeface="IBM Plex Sans" charset="0"/>
                <a:cs typeface="IBM Plex Sans" charset="0"/>
              </a:rPr>
            </a:br>
            <a:r>
              <a:rPr lang="en-US" altLang="en-GB" sz="875" kern="0" dirty="0">
                <a:solidFill>
                  <a:schemeClr val="bg2"/>
                </a:solidFill>
                <a:latin typeface="IBM Plex Sans" charset="0"/>
                <a:ea typeface="IBM Plex Sans" charset="0"/>
                <a:cs typeface="IBM Plex Sans" charset="0"/>
              </a:rPr>
              <a:t>Sampling: Global</a:t>
            </a:r>
            <a:br>
              <a:rPr lang="en-US" altLang="en-GB" sz="875" kern="0" dirty="0">
                <a:solidFill>
                  <a:schemeClr val="bg2"/>
                </a:solidFill>
                <a:latin typeface="IBM Plex Sans" charset="0"/>
                <a:ea typeface="IBM Plex Sans" charset="0"/>
                <a:cs typeface="IBM Plex Sans" charset="0"/>
              </a:rPr>
            </a:br>
            <a:r>
              <a:rPr lang="en-US" altLang="en-GB" sz="875" kern="0" dirty="0">
                <a:solidFill>
                  <a:schemeClr val="bg2"/>
                </a:solidFill>
                <a:latin typeface="IBM Plex Sans" charset="0"/>
                <a:ea typeface="IBM Plex Sans" charset="0"/>
                <a:cs typeface="IBM Plex Sans" charset="0"/>
              </a:rPr>
              <a:t>Electronics participants</a:t>
            </a:r>
          </a:p>
        </p:txBody>
      </p:sp>
    </p:spTree>
    <p:extLst>
      <p:ext uri="{BB962C8B-B14F-4D97-AF65-F5344CB8AC3E}">
        <p14:creationId xmlns:p14="http://schemas.microsoft.com/office/powerpoint/2010/main" val="246181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pic>
        <p:nvPicPr>
          <p:cNvPr id="6" name="Picture 4" descr="reen circuit board"/>
          <p:cNvPicPr>
            <a:picLocks noChangeArrowheads="1"/>
          </p:cNvPicPr>
          <p:nvPr/>
        </p:nvPicPr>
        <p:blipFill rotWithShape="1">
          <a:blip r:embed="rId3" cstate="screen">
            <a:alphaModFix/>
            <a:extLst>
              <a:ext uri="{BEBA8EAE-BF5A-486C-A8C5-ECC9F3942E4B}">
                <a14:imgProps xmlns:a14="http://schemas.microsoft.com/office/drawing/2010/main">
                  <a14:imgLayer r:embed="rId4">
                    <a14:imgEffect>
                      <a14:sharpenSoften amount="-50000"/>
                    </a14:imgEffect>
                    <a14:imgEffect>
                      <a14:colorTemperature colorTemp="5810"/>
                    </a14:imgEffect>
                    <a14:imgEffect>
                      <a14:saturation sat="400000"/>
                    </a14:imgEffect>
                    <a14:imgEffect>
                      <a14:brightnessContrast bright="11000" contrast="-20000"/>
                    </a14:imgEffect>
                  </a14:imgLayer>
                </a14:imgProps>
              </a:ext>
              <a:ext uri="{28A0092B-C50C-407E-A947-70E740481C1C}">
                <a14:useLocalDpi xmlns:a14="http://schemas.microsoft.com/office/drawing/2010/main"/>
              </a:ext>
            </a:extLst>
          </a:blip>
          <a:srcRect l="-71"/>
          <a:stretch/>
        </p:blipFill>
        <p:spPr bwMode="auto">
          <a:xfrm>
            <a:off x="0" y="1198662"/>
            <a:ext cx="4983479" cy="359987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6" name="Title 1"/>
          <p:cNvSpPr>
            <a:spLocks noGrp="1"/>
          </p:cNvSpPr>
          <p:nvPr>
            <p:ph type="title"/>
          </p:nvPr>
        </p:nvSpPr>
        <p:spPr/>
        <p:txBody>
          <a:bodyPr/>
          <a:lstStyle/>
          <a:p>
            <a:pPr>
              <a:lnSpc>
                <a:spcPct val="100000"/>
              </a:lnSpc>
              <a:spcAft>
                <a:spcPts val="4000"/>
              </a:spcAft>
            </a:pPr>
            <a:r>
              <a:rPr lang="en-US" dirty="0">
                <a:latin typeface="IBM Plex Sans" charset="0"/>
                <a:ea typeface="IBM Plex Sans" charset="0"/>
                <a:cs typeface="IBM Plex Sans" charset="0"/>
              </a:rPr>
              <a:t>These </a:t>
            </a:r>
            <a:r>
              <a:rPr lang="en-US" b="1" dirty="0">
                <a:latin typeface="IBM Plex Sans" charset="0"/>
                <a:ea typeface="IBM Plex Sans" charset="0"/>
                <a:cs typeface="IBM Plex Sans" charset="0"/>
              </a:rPr>
              <a:t>intelligent</a:t>
            </a:r>
            <a:r>
              <a:rPr lang="en-US" dirty="0">
                <a:latin typeface="IBM Plex Sans" charset="0"/>
                <a:ea typeface="IBM Plex Sans" charset="0"/>
                <a:cs typeface="IBM Plex Sans" charset="0"/>
              </a:rPr>
              <a:t> technologies also support </a:t>
            </a:r>
            <a:r>
              <a:rPr lang="en-US" b="1" dirty="0">
                <a:latin typeface="IBM Plex Sans" charset="0"/>
                <a:ea typeface="IBM Plex Sans" charset="0"/>
                <a:cs typeface="IBM Plex Sans" charset="0"/>
              </a:rPr>
              <a:t>authenticity </a:t>
            </a:r>
            <a:r>
              <a:rPr lang="en-US" dirty="0">
                <a:latin typeface="IBM Plex Sans" charset="0"/>
                <a:ea typeface="IBM Plex Sans" charset="0"/>
                <a:cs typeface="IBM Plex Sans" charset="0"/>
              </a:rPr>
              <a:t>and </a:t>
            </a:r>
            <a:r>
              <a:rPr lang="en-US" b="1" dirty="0">
                <a:latin typeface="IBM Plex Sans" charset="0"/>
                <a:ea typeface="IBM Plex Sans" charset="0"/>
                <a:cs typeface="IBM Plex Sans" charset="0"/>
              </a:rPr>
              <a:t>transparency</a:t>
            </a:r>
            <a:r>
              <a:rPr lang="mr-IN" dirty="0">
                <a:latin typeface="IBM Plex Sans" charset="0"/>
                <a:ea typeface="IBM Plex Sans" charset="0"/>
                <a:cs typeface="IBM Plex Sans" charset="0"/>
              </a:rPr>
              <a:t>…</a:t>
            </a:r>
            <a:endParaRPr lang="en-US" dirty="0">
              <a:latin typeface="IBM Plex Sans" charset="0"/>
              <a:ea typeface="IBM Plex Sans" charset="0"/>
              <a:cs typeface="IBM Plex Sans" charset="0"/>
            </a:endParaRPr>
          </a:p>
        </p:txBody>
      </p:sp>
      <p:sp>
        <p:nvSpPr>
          <p:cNvPr id="2" name="Rectangle 1"/>
          <p:cNvSpPr/>
          <p:nvPr/>
        </p:nvSpPr>
        <p:spPr>
          <a:xfrm>
            <a:off x="502367" y="3257550"/>
            <a:ext cx="3307661" cy="1006429"/>
          </a:xfrm>
          <a:prstGeom prst="rect">
            <a:avLst/>
          </a:prstGeom>
        </p:spPr>
        <p:txBody>
          <a:bodyPr wrap="square">
            <a:spAutoFit/>
          </a:bodyPr>
          <a:lstStyle/>
          <a:p>
            <a:r>
              <a:rPr lang="en-US" sz="2200" b="1" dirty="0">
                <a:solidFill>
                  <a:schemeClr val="bg2"/>
                </a:solidFill>
                <a:latin typeface="IBM Plex Sans" charset="0"/>
                <a:ea typeface="IBM Plex Sans" charset="0"/>
                <a:cs typeface="IBM Plex Sans" charset="0"/>
              </a:rPr>
              <a:t>Cognitive </a:t>
            </a:r>
            <a:r>
              <a:rPr lang="en-US" sz="2200" dirty="0">
                <a:solidFill>
                  <a:schemeClr val="bg2"/>
                </a:solidFill>
                <a:latin typeface="IBM Plex Sans" charset="0"/>
                <a:ea typeface="IBM Plex Sans" charset="0"/>
                <a:cs typeface="IBM Plex Sans" charset="0"/>
              </a:rPr>
              <a:t>technologies can verify materials at the </a:t>
            </a:r>
            <a:r>
              <a:rPr lang="en-US" sz="2200" b="1" dirty="0">
                <a:solidFill>
                  <a:schemeClr val="bg2"/>
                </a:solidFill>
                <a:latin typeface="IBM Plex Sans" charset="0"/>
                <a:ea typeface="IBM Plex Sans" charset="0"/>
                <a:cs typeface="IBM Plex Sans" charset="0"/>
              </a:rPr>
              <a:t>molecular </a:t>
            </a:r>
            <a:r>
              <a:rPr lang="en-US" sz="2200" dirty="0">
                <a:solidFill>
                  <a:schemeClr val="bg2"/>
                </a:solidFill>
                <a:latin typeface="IBM Plex Sans" charset="0"/>
                <a:ea typeface="IBM Plex Sans" charset="0"/>
                <a:cs typeface="IBM Plex Sans" charset="0"/>
              </a:rPr>
              <a:t>level </a:t>
            </a:r>
            <a:endParaRPr lang="en-US" sz="2200" dirty="0">
              <a:solidFill>
                <a:schemeClr val="bg2"/>
              </a:solidFill>
            </a:endParaRPr>
          </a:p>
        </p:txBody>
      </p:sp>
      <p:pic>
        <p:nvPicPr>
          <p:cNvPr id="73" name="Picture 72">
            <a:extLst>
              <a:ext uri="{FF2B5EF4-FFF2-40B4-BE49-F238E27FC236}">
                <a16:creationId xmlns:a16="http://schemas.microsoft.com/office/drawing/2014/main" id="{A4902BED-5FA8-7748-89A8-17FE86D7301B}"/>
              </a:ext>
            </a:extLst>
          </p:cNvPr>
          <p:cNvPicPr>
            <a:picLocks noChangeAspect="1"/>
          </p:cNvPicPr>
          <p:nvPr/>
        </p:nvPicPr>
        <p:blipFill>
          <a:blip r:embed="rId5" cstate="screen">
            <a:alphaModFix amt="58000"/>
            <a:extLst>
              <a:ext uri="{28A0092B-C50C-407E-A947-70E740481C1C}">
                <a14:useLocalDpi xmlns:a14="http://schemas.microsoft.com/office/drawing/2010/main"/>
              </a:ext>
            </a:extLst>
          </a:blip>
          <a:stretch>
            <a:fillRect/>
          </a:stretch>
        </p:blipFill>
        <p:spPr>
          <a:xfrm>
            <a:off x="4297680" y="1200150"/>
            <a:ext cx="4840916" cy="3630687"/>
          </a:xfrm>
          <a:prstGeom prst="rect">
            <a:avLst/>
          </a:prstGeom>
        </p:spPr>
      </p:pic>
      <p:sp>
        <p:nvSpPr>
          <p:cNvPr id="3" name="Rectangle 2"/>
          <p:cNvSpPr/>
          <p:nvPr/>
        </p:nvSpPr>
        <p:spPr>
          <a:xfrm>
            <a:off x="5257800" y="3257550"/>
            <a:ext cx="3288640" cy="1311128"/>
          </a:xfrm>
          <a:prstGeom prst="rect">
            <a:avLst/>
          </a:prstGeom>
        </p:spPr>
        <p:txBody>
          <a:bodyPr wrap="square">
            <a:spAutoFit/>
          </a:bodyPr>
          <a:lstStyle/>
          <a:p>
            <a:r>
              <a:rPr lang="en-US" sz="2200" b="1" dirty="0">
                <a:solidFill>
                  <a:schemeClr val="bg2"/>
                </a:solidFill>
                <a:latin typeface="IBM Plex Sans" charset="0"/>
                <a:ea typeface="IBM Plex Sans" charset="0"/>
                <a:cs typeface="IBM Plex Sans" charset="0"/>
              </a:rPr>
              <a:t>AI</a:t>
            </a:r>
            <a:r>
              <a:rPr lang="en-US" sz="2200" dirty="0">
                <a:solidFill>
                  <a:schemeClr val="bg2"/>
                </a:solidFill>
                <a:latin typeface="IBM Plex Sans" charset="0"/>
                <a:ea typeface="IBM Plex Sans" charset="0"/>
                <a:cs typeface="IBM Plex Sans" charset="0"/>
              </a:rPr>
              <a:t> helps companies manage </a:t>
            </a:r>
            <a:r>
              <a:rPr lang="en-US" sz="2200" b="1" dirty="0">
                <a:solidFill>
                  <a:schemeClr val="bg2"/>
                </a:solidFill>
                <a:latin typeface="IBM Plex Sans" charset="0"/>
                <a:ea typeface="IBM Plex Sans" charset="0"/>
                <a:cs typeface="IBM Plex Sans" charset="0"/>
              </a:rPr>
              <a:t>environmental health and safety</a:t>
            </a:r>
            <a:r>
              <a:rPr lang="en-US" sz="2200" dirty="0">
                <a:solidFill>
                  <a:schemeClr val="bg2"/>
                </a:solidFill>
                <a:latin typeface="IBM Plex Sans" charset="0"/>
                <a:ea typeface="IBM Plex Sans" charset="0"/>
                <a:cs typeface="IBM Plex Sans" charset="0"/>
              </a:rPr>
              <a:t> considerations </a:t>
            </a:r>
            <a:endParaRPr lang="en-US" sz="2200" dirty="0">
              <a:solidFill>
                <a:schemeClr val="bg2"/>
              </a:solidFill>
            </a:endParaRPr>
          </a:p>
        </p:txBody>
      </p:sp>
    </p:spTree>
    <p:extLst>
      <p:ext uri="{BB962C8B-B14F-4D97-AF65-F5344CB8AC3E}">
        <p14:creationId xmlns:p14="http://schemas.microsoft.com/office/powerpoint/2010/main" val="2019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C6A7529-6895-E742-833A-DDB2BE6BE293}"/>
              </a:ext>
            </a:extLst>
          </p:cNvPr>
          <p:cNvPicPr>
            <a:picLocks noChangeAspect="1"/>
          </p:cNvPicPr>
          <p:nvPr/>
        </p:nvPicPr>
        <p:blipFill>
          <a:blip r:embed="rId3" cstate="screen">
            <a:alphaModFix amt="58000"/>
            <a:extLst>
              <a:ext uri="{28A0092B-C50C-407E-A947-70E740481C1C}">
                <a14:useLocalDpi xmlns:a14="http://schemas.microsoft.com/office/drawing/2010/main"/>
              </a:ext>
            </a:extLst>
          </a:blip>
          <a:stretch>
            <a:fillRect/>
          </a:stretch>
        </p:blipFill>
        <p:spPr>
          <a:xfrm>
            <a:off x="3039702" y="1181240"/>
            <a:ext cx="3045885" cy="2030590"/>
          </a:xfrm>
          <a:prstGeom prst="rect">
            <a:avLst/>
          </a:prstGeom>
        </p:spPr>
      </p:pic>
      <p:pic>
        <p:nvPicPr>
          <p:cNvPr id="11" name="Picture 10">
            <a:extLst>
              <a:ext uri="{FF2B5EF4-FFF2-40B4-BE49-F238E27FC236}">
                <a16:creationId xmlns:a16="http://schemas.microsoft.com/office/drawing/2014/main" id="{AF03E8C8-1D33-0643-BA71-165FB1F5C0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3" y="2925783"/>
            <a:ext cx="3047535" cy="1823750"/>
          </a:xfrm>
          <a:prstGeom prst="rect">
            <a:avLst/>
          </a:prstGeom>
        </p:spPr>
      </p:pic>
      <p:pic>
        <p:nvPicPr>
          <p:cNvPr id="5132" name="Picture 12" descr="78999161.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088276" y="2937509"/>
            <a:ext cx="3054380" cy="18288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41928598.jpg"/>
          <p:cNvPicPr>
            <a:picLocks noChangeAspect="1" noChangeArrowheads="1"/>
          </p:cNvPicPr>
          <p:nvPr/>
        </p:nvPicPr>
        <p:blipFill>
          <a:blip r:embed="rId6" cstate="screen">
            <a:alphaModFix amt="77000"/>
            <a:extLst>
              <a:ext uri="{BEBA8EAE-BF5A-486C-A8C5-ECC9F3942E4B}">
                <a14:imgProps xmlns:a14="http://schemas.microsoft.com/office/drawing/2010/main">
                  <a14:imgLayer r:embed="rId7">
                    <a14:imgEffect>
                      <a14:sharpenSoften amount="-20000"/>
                    </a14:imgEffect>
                  </a14:imgLayer>
                </a14:imgProps>
              </a:ext>
              <a:ext uri="{28A0092B-C50C-407E-A947-70E740481C1C}">
                <a14:useLocalDpi xmlns:a14="http://schemas.microsoft.com/office/drawing/2010/main"/>
              </a:ext>
            </a:extLst>
          </a:blip>
          <a:srcRect/>
          <a:stretch>
            <a:fillRect/>
          </a:stretch>
        </p:blipFill>
        <p:spPr bwMode="auto">
          <a:xfrm>
            <a:off x="3041046" y="2937510"/>
            <a:ext cx="304722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p:cNvPicPr>
          <p:nvPr/>
        </p:nvPicPr>
        <p:blipFill>
          <a:blip r:embed="rId8">
            <a:alphaModFix amt="55000"/>
          </a:blip>
          <a:stretch>
            <a:fillRect/>
          </a:stretch>
        </p:blipFill>
        <p:spPr>
          <a:xfrm>
            <a:off x="6089620" y="1193614"/>
            <a:ext cx="3053036" cy="1835336"/>
          </a:xfrm>
          <a:prstGeom prst="rect">
            <a:avLst/>
          </a:prstGeom>
        </p:spPr>
      </p:pic>
      <p:pic>
        <p:nvPicPr>
          <p:cNvPr id="38" name="Picture 37"/>
          <p:cNvPicPr>
            <a:picLocks/>
          </p:cNvPicPr>
          <p:nvPr/>
        </p:nvPicPr>
        <p:blipFill rotWithShape="1">
          <a:blip r:embed="rId9" cstate="screen">
            <a:alphaModFix amt="75000"/>
            <a:extLst>
              <a:ext uri="{28A0092B-C50C-407E-A947-70E740481C1C}">
                <a14:useLocalDpi xmlns:a14="http://schemas.microsoft.com/office/drawing/2010/main"/>
              </a:ext>
            </a:extLst>
          </a:blip>
          <a:srcRect/>
          <a:stretch/>
        </p:blipFill>
        <p:spPr>
          <a:xfrm>
            <a:off x="-6489" y="1186839"/>
            <a:ext cx="3048879" cy="1842072"/>
          </a:xfrm>
          <a:prstGeom prst="rect">
            <a:avLst/>
          </a:prstGeom>
        </p:spPr>
      </p:pic>
      <p:sp>
        <p:nvSpPr>
          <p:cNvPr id="36" name="Title 1"/>
          <p:cNvSpPr>
            <a:spLocks noGrp="1"/>
          </p:cNvSpPr>
          <p:nvPr>
            <p:ph type="title"/>
          </p:nvPr>
        </p:nvSpPr>
        <p:spPr>
          <a:xfrm>
            <a:off x="142842" y="406761"/>
            <a:ext cx="8856906" cy="714375"/>
          </a:xfrm>
        </p:spPr>
        <p:txBody>
          <a:bodyPr/>
          <a:lstStyle/>
          <a:p>
            <a:pPr>
              <a:lnSpc>
                <a:spcPct val="100000"/>
              </a:lnSpc>
              <a:spcAft>
                <a:spcPts val="4000"/>
              </a:spcAft>
            </a:pPr>
            <a:r>
              <a:rPr lang="en-US" dirty="0">
                <a:latin typeface="IBM Plex Sans" charset="0"/>
                <a:ea typeface="IBM Plex Sans" charset="0"/>
                <a:cs typeface="IBM Plex Sans" charset="0"/>
              </a:rPr>
              <a:t>And </a:t>
            </a:r>
            <a:r>
              <a:rPr lang="en-US" b="1" dirty="0">
                <a:latin typeface="IBM Plex Sans" charset="0"/>
                <a:ea typeface="IBM Plex Sans" charset="0"/>
                <a:cs typeface="IBM Plex Sans" charset="0"/>
              </a:rPr>
              <a:t>Blockchain</a:t>
            </a:r>
            <a:r>
              <a:rPr lang="en-US" dirty="0">
                <a:latin typeface="IBM Plex Sans" charset="0"/>
                <a:ea typeface="IBM Plex Sans" charset="0"/>
                <a:cs typeface="IBM Plex Sans" charset="0"/>
              </a:rPr>
              <a:t> offers significant utility </a:t>
            </a:r>
            <a:r>
              <a:rPr lang="en-US" dirty="0"/>
              <a:t>with </a:t>
            </a:r>
            <a:r>
              <a:rPr lang="en-US" b="1" dirty="0"/>
              <a:t>unprecedented</a:t>
            </a:r>
            <a:r>
              <a:rPr lang="en-US" dirty="0"/>
              <a:t> </a:t>
            </a:r>
            <a:r>
              <a:rPr lang="en-US" b="1" dirty="0"/>
              <a:t>control</a:t>
            </a:r>
            <a:r>
              <a:rPr lang="en-US" dirty="0"/>
              <a:t> and </a:t>
            </a:r>
            <a:r>
              <a:rPr lang="en-US" b="1" dirty="0"/>
              <a:t>risk mitigation </a:t>
            </a:r>
            <a:r>
              <a:rPr lang="en-US" dirty="0"/>
              <a:t>across multiple use cases</a:t>
            </a:r>
          </a:p>
        </p:txBody>
      </p:sp>
      <p:sp>
        <p:nvSpPr>
          <p:cNvPr id="6" name="TextBox 5"/>
          <p:cNvSpPr txBox="1"/>
          <p:nvPr/>
        </p:nvSpPr>
        <p:spPr>
          <a:xfrm>
            <a:off x="3136000" y="1316788"/>
            <a:ext cx="2670439"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Customized solutions</a:t>
            </a:r>
          </a:p>
        </p:txBody>
      </p:sp>
      <p:sp>
        <p:nvSpPr>
          <p:cNvPr id="42" name="TextBox 41"/>
          <p:cNvSpPr txBox="1"/>
          <p:nvPr/>
        </p:nvSpPr>
        <p:spPr>
          <a:xfrm>
            <a:off x="121296" y="1318244"/>
            <a:ext cx="1844664"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Shared ledger</a:t>
            </a:r>
          </a:p>
        </p:txBody>
      </p:sp>
      <p:sp>
        <p:nvSpPr>
          <p:cNvPr id="43" name="TextBox 42"/>
          <p:cNvSpPr txBox="1"/>
          <p:nvPr/>
        </p:nvSpPr>
        <p:spPr>
          <a:xfrm>
            <a:off x="6206549" y="1317100"/>
            <a:ext cx="1703011"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Immutability</a:t>
            </a:r>
          </a:p>
        </p:txBody>
      </p:sp>
      <p:sp>
        <p:nvSpPr>
          <p:cNvPr id="44" name="TextBox 43"/>
          <p:cNvSpPr txBox="1"/>
          <p:nvPr/>
        </p:nvSpPr>
        <p:spPr>
          <a:xfrm>
            <a:off x="63162" y="3277052"/>
            <a:ext cx="2542878"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Micro-level tracking</a:t>
            </a:r>
          </a:p>
        </p:txBody>
      </p:sp>
      <p:sp>
        <p:nvSpPr>
          <p:cNvPr id="45" name="TextBox 44"/>
          <p:cNvSpPr txBox="1"/>
          <p:nvPr/>
        </p:nvSpPr>
        <p:spPr>
          <a:xfrm>
            <a:off x="3153446" y="3277052"/>
            <a:ext cx="1727651"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Provenance</a:t>
            </a:r>
          </a:p>
        </p:txBody>
      </p:sp>
      <p:sp>
        <p:nvSpPr>
          <p:cNvPr id="46" name="TextBox 45"/>
          <p:cNvSpPr txBox="1"/>
          <p:nvPr/>
        </p:nvSpPr>
        <p:spPr>
          <a:xfrm>
            <a:off x="6150429" y="3277052"/>
            <a:ext cx="1465709" cy="341632"/>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Contracts</a:t>
            </a:r>
          </a:p>
        </p:txBody>
      </p:sp>
    </p:spTree>
    <p:extLst>
      <p:ext uri="{BB962C8B-B14F-4D97-AF65-F5344CB8AC3E}">
        <p14:creationId xmlns:p14="http://schemas.microsoft.com/office/powerpoint/2010/main" val="94946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4AB126AD-BE57-0148-939B-CC5C50CA7BE7}"/>
              </a:ext>
            </a:extLst>
          </p:cNvPr>
          <p:cNvSpPr/>
          <p:nvPr/>
        </p:nvSpPr>
        <p:spPr>
          <a:xfrm>
            <a:off x="6367146" y="1428750"/>
            <a:ext cx="2362904" cy="3429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id="{49572932-1CD3-6041-94BD-31D93614CC9F}"/>
              </a:ext>
            </a:extLst>
          </p:cNvPr>
          <p:cNvSpPr/>
          <p:nvPr/>
        </p:nvSpPr>
        <p:spPr>
          <a:xfrm>
            <a:off x="3418620" y="1428750"/>
            <a:ext cx="2520025" cy="3429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58ECFF29-3725-954F-BF00-8D073DF4EE44}"/>
              </a:ext>
            </a:extLst>
          </p:cNvPr>
          <p:cNvSpPr/>
          <p:nvPr/>
        </p:nvSpPr>
        <p:spPr>
          <a:xfrm>
            <a:off x="396397" y="1428750"/>
            <a:ext cx="2362904" cy="3429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9" name="pasted-image.tiff" descr="pasted-image.tiff"/>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sp>
        <p:nvSpPr>
          <p:cNvPr id="4" name="TextBox 3"/>
          <p:cNvSpPr txBox="1"/>
          <p:nvPr/>
        </p:nvSpPr>
        <p:spPr>
          <a:xfrm>
            <a:off x="6492240" y="1581204"/>
            <a:ext cx="2196388" cy="767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defPPr>
              <a:defRPr lang="en-US"/>
            </a:defPPr>
            <a:lvl1pPr defTabSz="545963">
              <a:defRPr sz="1600" kern="0" spc="-30">
                <a:solidFill>
                  <a:srgbClr val="464646"/>
                </a:solidFill>
                <a:latin typeface="Arial" panose="020B0604020202020204"/>
                <a:ea typeface="Helvetica Light" charset="0"/>
                <a:cs typeface="Helvetica Light" charset="0"/>
              </a:defRPr>
            </a:lvl1pPr>
          </a:lstStyle>
          <a:p>
            <a:r>
              <a:rPr lang="en-US" dirty="0">
                <a:latin typeface="IBM Plex Sans" charset="0"/>
                <a:ea typeface="IBM Plex Sans" charset="0"/>
                <a:cs typeface="IBM Plex Sans" charset="0"/>
                <a:sym typeface="Helvetica Neue Light"/>
              </a:rPr>
              <a:t>From </a:t>
            </a:r>
            <a:r>
              <a:rPr lang="en-US" b="1" dirty="0">
                <a:latin typeface="IBM Plex Sans" charset="0"/>
                <a:ea typeface="IBM Plex Sans" charset="0"/>
                <a:cs typeface="IBM Plex Sans" charset="0"/>
                <a:sym typeface="Helvetica Neue Light"/>
              </a:rPr>
              <a:t>struggling </a:t>
            </a:r>
            <a:r>
              <a:rPr lang="en-US" dirty="0">
                <a:latin typeface="IBM Plex Sans" charset="0"/>
                <a:ea typeface="IBM Plex Sans" charset="0"/>
                <a:cs typeface="IBM Plex Sans" charset="0"/>
                <a:sym typeface="Helvetica Neue Light"/>
              </a:rPr>
              <a:t>to quickly resolve exceptions … </a:t>
            </a:r>
          </a:p>
        </p:txBody>
      </p:sp>
      <p:sp>
        <p:nvSpPr>
          <p:cNvPr id="5" name="TextBox 4"/>
          <p:cNvSpPr txBox="1"/>
          <p:nvPr/>
        </p:nvSpPr>
        <p:spPr>
          <a:xfrm>
            <a:off x="3531456" y="1581204"/>
            <a:ext cx="2286000" cy="767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defPPr>
              <a:defRPr lang="en-US"/>
            </a:defPPr>
            <a:lvl1pPr defTabSz="545963">
              <a:defRPr sz="1600" kern="0" spc="-30">
                <a:solidFill>
                  <a:srgbClr val="464646"/>
                </a:solidFill>
                <a:latin typeface="Arial" panose="020B0604020202020204"/>
                <a:ea typeface="Helvetica Light" charset="0"/>
                <a:cs typeface="Helvetica Light" charset="0"/>
              </a:defRPr>
            </a:lvl1pPr>
          </a:lstStyle>
          <a:p>
            <a:r>
              <a:rPr lang="en-US" dirty="0">
                <a:latin typeface="IBM Plex Sans" charset="0"/>
                <a:ea typeface="IBM Plex Sans" charset="0"/>
                <a:cs typeface="IBM Plex Sans" charset="0"/>
                <a:sym typeface="Helvetica Neue Light"/>
              </a:rPr>
              <a:t>From time spent on trying to </a:t>
            </a:r>
            <a:r>
              <a:rPr lang="en-US" b="1" dirty="0">
                <a:latin typeface="IBM Plex Sans" charset="0"/>
                <a:ea typeface="IBM Plex Sans" charset="0"/>
                <a:cs typeface="IBM Plex Sans" charset="0"/>
                <a:sym typeface="Helvetica Neue Light"/>
              </a:rPr>
              <a:t>track down </a:t>
            </a:r>
            <a:r>
              <a:rPr lang="en-US" dirty="0">
                <a:latin typeface="IBM Plex Sans" charset="0"/>
                <a:ea typeface="IBM Plex Sans" charset="0"/>
                <a:cs typeface="IBM Plex Sans" charset="0"/>
                <a:sym typeface="Helvetica Neue Light"/>
              </a:rPr>
              <a:t>what happened …</a:t>
            </a:r>
          </a:p>
        </p:txBody>
      </p:sp>
      <p:sp>
        <p:nvSpPr>
          <p:cNvPr id="6" name="TextBox 5"/>
          <p:cNvSpPr txBox="1"/>
          <p:nvPr/>
        </p:nvSpPr>
        <p:spPr>
          <a:xfrm>
            <a:off x="473301" y="1581204"/>
            <a:ext cx="2286000" cy="545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p>
            <a:pPr defTabSz="545963">
              <a:defRPr/>
            </a:pPr>
            <a:r>
              <a:rPr lang="en-US" sz="1600" kern="0" spc="-30" dirty="0">
                <a:solidFill>
                  <a:srgbClr val="464646"/>
                </a:solidFill>
                <a:latin typeface="IBM Plex Sans" charset="0"/>
                <a:ea typeface="IBM Plex Sans" charset="0"/>
                <a:cs typeface="IBM Plex Sans" charset="0"/>
                <a:sym typeface="Helvetica Neue Light"/>
              </a:rPr>
              <a:t>From an </a:t>
            </a:r>
            <a:r>
              <a:rPr lang="en-US" sz="1600" b="1" kern="0" spc="-30" dirty="0">
                <a:solidFill>
                  <a:schemeClr val="tx2">
                    <a:lumMod val="25000"/>
                  </a:schemeClr>
                </a:solidFill>
                <a:latin typeface="IBM Plex Sans" charset="0"/>
                <a:ea typeface="IBM Plex Sans" charset="0"/>
                <a:cs typeface="IBM Plex Sans" charset="0"/>
                <a:sym typeface="Helvetica Neue Light"/>
              </a:rPr>
              <a:t>operator</a:t>
            </a:r>
            <a:r>
              <a:rPr lang="en-US" sz="1600" kern="0" spc="-30" dirty="0">
                <a:solidFill>
                  <a:schemeClr val="tx1"/>
                </a:solidFill>
                <a:latin typeface="IBM Plex Sans" charset="0"/>
                <a:ea typeface="IBM Plex Sans" charset="0"/>
                <a:cs typeface="IBM Plex Sans" charset="0"/>
                <a:sym typeface="Helvetica Neue Light"/>
              </a:rPr>
              <a:t> </a:t>
            </a:r>
            <a:r>
              <a:rPr lang="en-US" sz="1600" kern="0" spc="-30" dirty="0">
                <a:solidFill>
                  <a:srgbClr val="464646"/>
                </a:solidFill>
                <a:latin typeface="IBM Plex Sans" charset="0"/>
                <a:ea typeface="IBM Plex Sans" charset="0"/>
                <a:cs typeface="IBM Plex Sans" charset="0"/>
                <a:sym typeface="Helvetica Neue Light"/>
              </a:rPr>
              <a:t>of key supply chain processes …</a:t>
            </a:r>
          </a:p>
        </p:txBody>
      </p:sp>
      <p:sp>
        <p:nvSpPr>
          <p:cNvPr id="7" name="TextBox 6"/>
          <p:cNvSpPr txBox="1"/>
          <p:nvPr/>
        </p:nvSpPr>
        <p:spPr>
          <a:xfrm>
            <a:off x="6492240" y="2708248"/>
            <a:ext cx="2286000" cy="988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defPPr>
              <a:defRPr lang="en-US"/>
            </a:defPPr>
            <a:lvl1pPr defTabSz="545963">
              <a:defRPr sz="1600" kern="0" spc="-30">
                <a:solidFill>
                  <a:srgbClr val="464646"/>
                </a:solidFill>
                <a:latin typeface="Arial" panose="020B0604020202020204"/>
                <a:ea typeface="Helvetica Light" charset="0"/>
                <a:cs typeface="Helvetica Light" charset="0"/>
              </a:defRPr>
            </a:lvl1pPr>
          </a:lstStyle>
          <a:p>
            <a:r>
              <a:rPr lang="en-US" dirty="0">
                <a:latin typeface="IBM Plex Sans" charset="0"/>
                <a:ea typeface="IBM Plex Sans" charset="0"/>
                <a:cs typeface="IBM Plex Sans" charset="0"/>
                <a:sym typeface="Helvetica Neue Light"/>
              </a:rPr>
              <a:t>To </a:t>
            </a:r>
            <a:r>
              <a:rPr lang="en-US" b="1" dirty="0">
                <a:latin typeface="IBM Plex Sans" charset="0"/>
                <a:ea typeface="IBM Plex Sans" charset="0"/>
                <a:cs typeface="IBM Plex Sans" charset="0"/>
                <a:sym typeface="Helvetica Neue Light"/>
              </a:rPr>
              <a:t>innovation and value creation with insights </a:t>
            </a:r>
            <a:r>
              <a:rPr lang="en-US" dirty="0">
                <a:latin typeface="IBM Plex Sans" charset="0"/>
                <a:ea typeface="IBM Plex Sans" charset="0"/>
                <a:cs typeface="IBM Plex Sans" charset="0"/>
                <a:sym typeface="Helvetica Neue Light"/>
              </a:rPr>
              <a:t>into suppliers, partners, trends and more..</a:t>
            </a:r>
          </a:p>
        </p:txBody>
      </p:sp>
      <p:sp>
        <p:nvSpPr>
          <p:cNvPr id="8" name="TextBox 7"/>
          <p:cNvSpPr txBox="1"/>
          <p:nvPr/>
        </p:nvSpPr>
        <p:spPr>
          <a:xfrm>
            <a:off x="3531456" y="2708248"/>
            <a:ext cx="2457864" cy="988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defPPr>
              <a:defRPr lang="en-US"/>
            </a:defPPr>
            <a:lvl1pPr defTabSz="545963">
              <a:defRPr sz="1600" kern="0" spc="-30">
                <a:solidFill>
                  <a:srgbClr val="464646"/>
                </a:solidFill>
                <a:latin typeface="Arial" panose="020B0604020202020204"/>
                <a:ea typeface="Helvetica Light" charset="0"/>
                <a:cs typeface="Helvetica Light" charset="0"/>
              </a:defRPr>
            </a:lvl1pPr>
          </a:lstStyle>
          <a:p>
            <a:r>
              <a:rPr lang="en-US" dirty="0">
                <a:latin typeface="IBM Plex Sans" charset="0"/>
                <a:ea typeface="IBM Plex Sans" charset="0"/>
                <a:cs typeface="IBM Plex Sans" charset="0"/>
                <a:sym typeface="Helvetica Neue Light"/>
              </a:rPr>
              <a:t>To </a:t>
            </a:r>
            <a:r>
              <a:rPr lang="en-US" b="1" dirty="0">
                <a:latin typeface="IBM Plex Sans" charset="0"/>
                <a:ea typeface="IBM Plex Sans" charset="0"/>
                <a:cs typeface="IBM Plex Sans" charset="0"/>
                <a:sym typeface="Helvetica Neue Light"/>
              </a:rPr>
              <a:t>proactively managing and governing operations </a:t>
            </a:r>
            <a:r>
              <a:rPr lang="en-US" dirty="0">
                <a:latin typeface="IBM Plex Sans" charset="0"/>
                <a:ea typeface="IBM Plex Sans" charset="0"/>
                <a:cs typeface="IBM Plex Sans" charset="0"/>
                <a:sym typeface="Helvetica Neue Light"/>
              </a:rPr>
              <a:t>while </a:t>
            </a:r>
            <a:r>
              <a:rPr lang="en-US" dirty="0">
                <a:latin typeface="IBM Plex Sans" charset="0"/>
                <a:sym typeface="Helvetica Neue Light"/>
              </a:rPr>
              <a:t>mitigating </a:t>
            </a:r>
          </a:p>
          <a:p>
            <a:r>
              <a:rPr lang="en-US" dirty="0">
                <a:latin typeface="IBM Plex Sans" charset="0"/>
                <a:sym typeface="Helvetica Neue Light"/>
              </a:rPr>
              <a:t>disruptions and risks</a:t>
            </a:r>
          </a:p>
        </p:txBody>
      </p:sp>
      <p:sp>
        <p:nvSpPr>
          <p:cNvPr id="9" name="TextBox 8"/>
          <p:cNvSpPr txBox="1"/>
          <p:nvPr/>
        </p:nvSpPr>
        <p:spPr>
          <a:xfrm>
            <a:off x="473301" y="2708248"/>
            <a:ext cx="2286000" cy="988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0" tIns="50787" rIns="0" bIns="50787" spcCol="38100" anchor="t">
            <a:spAutoFit/>
          </a:bodyPr>
          <a:lstStyle/>
          <a:p>
            <a:pPr defTabSz="545963">
              <a:defRPr/>
            </a:pPr>
            <a:r>
              <a:rPr lang="en-US" sz="1600" kern="0" spc="-30" dirty="0">
                <a:solidFill>
                  <a:srgbClr val="464646"/>
                </a:solidFill>
                <a:latin typeface="IBM Plex Sans" charset="0"/>
                <a:ea typeface="IBM Plex Sans" charset="0"/>
                <a:cs typeface="IBM Plex Sans" charset="0"/>
                <a:sym typeface="Helvetica Neue Light"/>
              </a:rPr>
              <a:t>To a trusted, experienced and intelligent </a:t>
            </a:r>
            <a:r>
              <a:rPr lang="en-US" sz="1600" b="1" kern="0" spc="-30" dirty="0">
                <a:solidFill>
                  <a:schemeClr val="tx2">
                    <a:lumMod val="25000"/>
                  </a:schemeClr>
                </a:solidFill>
                <a:latin typeface="IBM Plex Sans" charset="0"/>
                <a:ea typeface="IBM Plex Sans" charset="0"/>
                <a:cs typeface="IBM Plex Sans" charset="0"/>
                <a:sym typeface="Helvetica Neue Light"/>
              </a:rPr>
              <a:t>advisor</a:t>
            </a:r>
            <a:r>
              <a:rPr lang="en-US" sz="1600" kern="0" spc="-30" dirty="0">
                <a:solidFill>
                  <a:schemeClr val="tx1"/>
                </a:solidFill>
                <a:latin typeface="IBM Plex Sans" charset="0"/>
                <a:ea typeface="IBM Plex Sans" charset="0"/>
                <a:cs typeface="IBM Plex Sans" charset="0"/>
                <a:sym typeface="Helvetica Neue Light"/>
              </a:rPr>
              <a:t> </a:t>
            </a:r>
            <a:r>
              <a:rPr lang="en-US" sz="1600" kern="0" spc="-30" dirty="0">
                <a:solidFill>
                  <a:srgbClr val="464646"/>
                </a:solidFill>
                <a:latin typeface="IBM Plex Sans" charset="0"/>
                <a:ea typeface="IBM Plex Sans" charset="0"/>
                <a:cs typeface="IBM Plex Sans" charset="0"/>
                <a:sym typeface="Helvetica Neue Light"/>
              </a:rPr>
              <a:t>with predictive insights for supply chain success</a:t>
            </a:r>
          </a:p>
        </p:txBody>
      </p:sp>
      <p:sp>
        <p:nvSpPr>
          <p:cNvPr id="26" name="Title 14"/>
          <p:cNvSpPr>
            <a:spLocks noGrp="1"/>
          </p:cNvSpPr>
          <p:nvPr>
            <p:ph type="title"/>
          </p:nvPr>
        </p:nvSpPr>
        <p:spPr/>
        <p:txBody>
          <a:bodyPr/>
          <a:lstStyle/>
          <a:p>
            <a:r>
              <a:rPr lang="en-US" sz="2800" dirty="0">
                <a:latin typeface="IBM Plex Sans" charset="0"/>
                <a:ea typeface="IBM Plex Sans" charset="0"/>
                <a:cs typeface="IBM Plex Sans" charset="0"/>
              </a:rPr>
              <a:t>With a cognitive supply chain you can shift</a:t>
            </a:r>
            <a:r>
              <a:rPr lang="is-IS" sz="2800">
                <a:latin typeface="IBM Plex Sans" charset="0"/>
                <a:ea typeface="IBM Plex Sans" charset="0"/>
                <a:cs typeface="IBM Plex Sans" charset="0"/>
              </a:rPr>
              <a:t>…</a:t>
            </a:r>
            <a:endParaRPr lang="en-US" sz="2800" dirty="0">
              <a:latin typeface="IBM Plex Sans" charset="0"/>
              <a:ea typeface="IBM Plex Sans" charset="0"/>
              <a:cs typeface="IBM Plex Sans" charset="0"/>
            </a:endParaRPr>
          </a:p>
        </p:txBody>
      </p:sp>
      <p:grpSp>
        <p:nvGrpSpPr>
          <p:cNvPr id="33" name="Group 32">
            <a:extLst>
              <a:ext uri="{FF2B5EF4-FFF2-40B4-BE49-F238E27FC236}">
                <a16:creationId xmlns:a16="http://schemas.microsoft.com/office/drawing/2014/main" id="{55DDDAB6-3A22-4543-84BB-F3FFCF62DC7F}"/>
              </a:ext>
            </a:extLst>
          </p:cNvPr>
          <p:cNvGrpSpPr/>
          <p:nvPr/>
        </p:nvGrpSpPr>
        <p:grpSpPr>
          <a:xfrm>
            <a:off x="396397" y="2297315"/>
            <a:ext cx="2285999" cy="399698"/>
            <a:chOff x="396945" y="2596698"/>
            <a:chExt cx="2285999" cy="399698"/>
          </a:xfrm>
          <a:solidFill>
            <a:srgbClr val="8B32C9"/>
          </a:solidFill>
          <a:effectLst/>
        </p:grpSpPr>
        <p:cxnSp>
          <p:nvCxnSpPr>
            <p:cNvPr id="34" name="Straight Connector 33">
              <a:extLst>
                <a:ext uri="{FF2B5EF4-FFF2-40B4-BE49-F238E27FC236}">
                  <a16:creationId xmlns:a16="http://schemas.microsoft.com/office/drawing/2014/main" id="{9AEF00C0-78F8-3D4E-8D90-D49863B95E4F}"/>
                </a:ext>
              </a:extLst>
            </p:cNvPr>
            <p:cNvCxnSpPr/>
            <p:nvPr/>
          </p:nvCxnSpPr>
          <p:spPr>
            <a:xfrm flipH="1">
              <a:off x="396945" y="2789484"/>
              <a:ext cx="2285999" cy="0"/>
            </a:xfrm>
            <a:prstGeom prst="line">
              <a:avLst/>
            </a:prstGeom>
            <a:grpFill/>
            <a:ln w="1270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E3061B9F-4DF6-5E4F-A724-76B1A0CB456C}"/>
                </a:ext>
              </a:extLst>
            </p:cNvPr>
            <p:cNvGrpSpPr/>
            <p:nvPr/>
          </p:nvGrpSpPr>
          <p:grpSpPr>
            <a:xfrm rot="5400000">
              <a:off x="1340095" y="2596698"/>
              <a:ext cx="399698" cy="399698"/>
              <a:chOff x="2529989" y="4434880"/>
              <a:chExt cx="402746" cy="401639"/>
            </a:xfrm>
            <a:grpFill/>
          </p:grpSpPr>
          <p:sp>
            <p:nvSpPr>
              <p:cNvPr id="36" name="Oval 26">
                <a:extLst>
                  <a:ext uri="{FF2B5EF4-FFF2-40B4-BE49-F238E27FC236}">
                    <a16:creationId xmlns:a16="http://schemas.microsoft.com/office/drawing/2014/main" id="{7C737685-0CCF-7C40-8310-B87468C99A6A}"/>
                  </a:ext>
                </a:extLst>
              </p:cNvPr>
              <p:cNvSpPr>
                <a:spLocks noChangeArrowheads="1"/>
              </p:cNvSpPr>
              <p:nvPr/>
            </p:nvSpPr>
            <p:spPr bwMode="auto">
              <a:xfrm>
                <a:off x="2529989" y="4434880"/>
                <a:ext cx="402746" cy="401639"/>
              </a:xfrm>
              <a:prstGeom prst="ellipse">
                <a:avLst/>
              </a:prstGeom>
              <a:solidFill>
                <a:schemeClr val="tx1"/>
              </a:solidFill>
              <a:ln>
                <a:noFill/>
              </a:ln>
              <a:extLst/>
            </p:spPr>
            <p:txBody>
              <a:bodyPr wrap="square" lIns="0" tIns="0" rIns="0" bIns="0" rtlCol="0" anchor="ctr">
                <a:noAutofit/>
              </a:bodyPr>
              <a:lstStyle/>
              <a:p>
                <a:pPr algn="ctr"/>
                <a:endParaRPr lang="en-US" altLang="en-US" sz="1200" dirty="0">
                  <a:solidFill>
                    <a:srgbClr val="FFFFFF"/>
                  </a:solidFill>
                  <a:latin typeface="IBM Plex Sans" charset="0"/>
                  <a:ea typeface="IBM Plex Sans" charset="0"/>
                  <a:cs typeface="IBM Plex Sans" charset="0"/>
                </a:endParaRPr>
              </a:p>
            </p:txBody>
          </p:sp>
          <p:sp>
            <p:nvSpPr>
              <p:cNvPr id="37" name="Freeform: Shape 26">
                <a:extLst>
                  <a:ext uri="{FF2B5EF4-FFF2-40B4-BE49-F238E27FC236}">
                    <a16:creationId xmlns:a16="http://schemas.microsoft.com/office/drawing/2014/main" id="{D22E309C-6915-074E-8D9E-B5B00E859C3C}"/>
                  </a:ext>
                </a:extLst>
              </p:cNvPr>
              <p:cNvSpPr/>
              <p:nvPr/>
            </p:nvSpPr>
            <p:spPr>
              <a:xfrm rot="8100000">
                <a:off x="2639115" y="4574507"/>
                <a:ext cx="121385" cy="122385"/>
              </a:xfrm>
              <a:custGeom>
                <a:avLst/>
                <a:gdLst>
                  <a:gd name="connsiteX0" fmla="*/ 0 w 640080"/>
                  <a:gd name="connsiteY0" fmla="*/ 621792 h 621792"/>
                  <a:gd name="connsiteX1" fmla="*/ 0 w 640080"/>
                  <a:gd name="connsiteY1" fmla="*/ 0 h 621792"/>
                  <a:gd name="connsiteX2" fmla="*/ 640080 w 640080"/>
                  <a:gd name="connsiteY2" fmla="*/ 0 h 621792"/>
                  <a:gd name="connsiteX0" fmla="*/ 0 w 641764"/>
                  <a:gd name="connsiteY0" fmla="*/ 647048 h 647048"/>
                  <a:gd name="connsiteX1" fmla="*/ 1684 w 641764"/>
                  <a:gd name="connsiteY1" fmla="*/ 0 h 647048"/>
                  <a:gd name="connsiteX2" fmla="*/ 641764 w 641764"/>
                  <a:gd name="connsiteY2" fmla="*/ 0 h 647048"/>
                </a:gdLst>
                <a:ahLst/>
                <a:cxnLst>
                  <a:cxn ang="0">
                    <a:pos x="connsiteX0" y="connsiteY0"/>
                  </a:cxn>
                  <a:cxn ang="0">
                    <a:pos x="connsiteX1" y="connsiteY1"/>
                  </a:cxn>
                  <a:cxn ang="0">
                    <a:pos x="connsiteX2" y="connsiteY2"/>
                  </a:cxn>
                </a:cxnLst>
                <a:rect l="l" t="t" r="r" b="b"/>
                <a:pathLst>
                  <a:path w="641764" h="647048">
                    <a:moveTo>
                      <a:pt x="0" y="647048"/>
                    </a:moveTo>
                    <a:cubicBezTo>
                      <a:pt x="561" y="431365"/>
                      <a:pt x="1123" y="215683"/>
                      <a:pt x="1684" y="0"/>
                    </a:cubicBezTo>
                    <a:lnTo>
                      <a:pt x="641764" y="0"/>
                    </a:lnTo>
                  </a:path>
                </a:pathLst>
              </a:custGeom>
              <a:noFill/>
              <a:ln w="28575" cap="rnd">
                <a:solidFill>
                  <a:schemeClr val="bg2"/>
                </a:solidFill>
              </a:ln>
            </p:spPr>
            <p:txBody>
              <a:bodyPr rtlCol="0" anchor="ctr"/>
              <a:lstStyle/>
              <a:p>
                <a:pPr algn="ctr"/>
                <a:endParaRPr lang="en-US" dirty="0">
                  <a:latin typeface="IBM Plex Sans" charset="0"/>
                  <a:ea typeface="IBM Plex Sans" charset="0"/>
                  <a:cs typeface="IBM Plex Sans" charset="0"/>
                </a:endParaRPr>
              </a:p>
            </p:txBody>
          </p:sp>
        </p:grpSp>
      </p:grpSp>
      <p:grpSp>
        <p:nvGrpSpPr>
          <p:cNvPr id="38" name="Group 37">
            <a:extLst>
              <a:ext uri="{FF2B5EF4-FFF2-40B4-BE49-F238E27FC236}">
                <a16:creationId xmlns:a16="http://schemas.microsoft.com/office/drawing/2014/main" id="{C4148EE6-F51B-F84E-8B50-63C1CDB79349}"/>
              </a:ext>
            </a:extLst>
          </p:cNvPr>
          <p:cNvGrpSpPr/>
          <p:nvPr/>
        </p:nvGrpSpPr>
        <p:grpSpPr>
          <a:xfrm>
            <a:off x="3505358" y="2297315"/>
            <a:ext cx="2285999" cy="399698"/>
            <a:chOff x="396945" y="2596698"/>
            <a:chExt cx="2285999" cy="399698"/>
          </a:xfrm>
          <a:solidFill>
            <a:srgbClr val="8B32C9"/>
          </a:solidFill>
        </p:grpSpPr>
        <p:cxnSp>
          <p:nvCxnSpPr>
            <p:cNvPr id="40" name="Straight Connector 39">
              <a:extLst>
                <a:ext uri="{FF2B5EF4-FFF2-40B4-BE49-F238E27FC236}">
                  <a16:creationId xmlns:a16="http://schemas.microsoft.com/office/drawing/2014/main" id="{392E2EDB-4424-104D-B3DA-59983C3AF474}"/>
                </a:ext>
              </a:extLst>
            </p:cNvPr>
            <p:cNvCxnSpPr/>
            <p:nvPr/>
          </p:nvCxnSpPr>
          <p:spPr>
            <a:xfrm flipH="1">
              <a:off x="396945" y="2789484"/>
              <a:ext cx="2285999" cy="0"/>
            </a:xfrm>
            <a:prstGeom prst="line">
              <a:avLst/>
            </a:prstGeom>
            <a:grpFill/>
            <a:ln w="1270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4B208AC6-BD0A-A940-A563-E08968878EC9}"/>
                </a:ext>
              </a:extLst>
            </p:cNvPr>
            <p:cNvGrpSpPr/>
            <p:nvPr/>
          </p:nvGrpSpPr>
          <p:grpSpPr>
            <a:xfrm rot="5400000">
              <a:off x="1340095" y="2596698"/>
              <a:ext cx="399698" cy="399698"/>
              <a:chOff x="2529989" y="4434880"/>
              <a:chExt cx="402746" cy="401639"/>
            </a:xfrm>
            <a:grpFill/>
          </p:grpSpPr>
          <p:sp>
            <p:nvSpPr>
              <p:cNvPr id="42" name="Oval 26">
                <a:extLst>
                  <a:ext uri="{FF2B5EF4-FFF2-40B4-BE49-F238E27FC236}">
                    <a16:creationId xmlns:a16="http://schemas.microsoft.com/office/drawing/2014/main" id="{DB0A0583-DDAE-B043-8D00-DB87094CC055}"/>
                  </a:ext>
                </a:extLst>
              </p:cNvPr>
              <p:cNvSpPr>
                <a:spLocks noChangeArrowheads="1"/>
              </p:cNvSpPr>
              <p:nvPr/>
            </p:nvSpPr>
            <p:spPr bwMode="auto">
              <a:xfrm>
                <a:off x="2529989" y="4434880"/>
                <a:ext cx="402746" cy="401639"/>
              </a:xfrm>
              <a:prstGeom prst="ellipse">
                <a:avLst/>
              </a:prstGeom>
              <a:solidFill>
                <a:schemeClr val="tx1"/>
              </a:solidFill>
              <a:ln>
                <a:noFill/>
              </a:ln>
              <a:extLst/>
            </p:spPr>
            <p:txBody>
              <a:bodyPr wrap="square" lIns="0" tIns="0" rIns="0" bIns="0" rtlCol="0" anchor="ctr">
                <a:noAutofit/>
              </a:bodyPr>
              <a:lstStyle/>
              <a:p>
                <a:pPr algn="ctr"/>
                <a:endParaRPr lang="en-US" altLang="en-US" sz="1200" dirty="0">
                  <a:solidFill>
                    <a:srgbClr val="FFFFFF"/>
                  </a:solidFill>
                  <a:latin typeface="IBM Plex Sans" charset="0"/>
                  <a:ea typeface="IBM Plex Sans" charset="0"/>
                  <a:cs typeface="IBM Plex Sans" charset="0"/>
                </a:endParaRPr>
              </a:p>
            </p:txBody>
          </p:sp>
          <p:sp>
            <p:nvSpPr>
              <p:cNvPr id="43" name="Freeform: Shape 26">
                <a:extLst>
                  <a:ext uri="{FF2B5EF4-FFF2-40B4-BE49-F238E27FC236}">
                    <a16:creationId xmlns:a16="http://schemas.microsoft.com/office/drawing/2014/main" id="{1ECA5D2A-FE0C-6C47-9FE4-499F5702943B}"/>
                  </a:ext>
                </a:extLst>
              </p:cNvPr>
              <p:cNvSpPr/>
              <p:nvPr/>
            </p:nvSpPr>
            <p:spPr>
              <a:xfrm rot="8100000">
                <a:off x="2639115" y="4574507"/>
                <a:ext cx="121385" cy="122385"/>
              </a:xfrm>
              <a:custGeom>
                <a:avLst/>
                <a:gdLst>
                  <a:gd name="connsiteX0" fmla="*/ 0 w 640080"/>
                  <a:gd name="connsiteY0" fmla="*/ 621792 h 621792"/>
                  <a:gd name="connsiteX1" fmla="*/ 0 w 640080"/>
                  <a:gd name="connsiteY1" fmla="*/ 0 h 621792"/>
                  <a:gd name="connsiteX2" fmla="*/ 640080 w 640080"/>
                  <a:gd name="connsiteY2" fmla="*/ 0 h 621792"/>
                  <a:gd name="connsiteX0" fmla="*/ 0 w 641764"/>
                  <a:gd name="connsiteY0" fmla="*/ 647048 h 647048"/>
                  <a:gd name="connsiteX1" fmla="*/ 1684 w 641764"/>
                  <a:gd name="connsiteY1" fmla="*/ 0 h 647048"/>
                  <a:gd name="connsiteX2" fmla="*/ 641764 w 641764"/>
                  <a:gd name="connsiteY2" fmla="*/ 0 h 647048"/>
                </a:gdLst>
                <a:ahLst/>
                <a:cxnLst>
                  <a:cxn ang="0">
                    <a:pos x="connsiteX0" y="connsiteY0"/>
                  </a:cxn>
                  <a:cxn ang="0">
                    <a:pos x="connsiteX1" y="connsiteY1"/>
                  </a:cxn>
                  <a:cxn ang="0">
                    <a:pos x="connsiteX2" y="connsiteY2"/>
                  </a:cxn>
                </a:cxnLst>
                <a:rect l="l" t="t" r="r" b="b"/>
                <a:pathLst>
                  <a:path w="641764" h="647048">
                    <a:moveTo>
                      <a:pt x="0" y="647048"/>
                    </a:moveTo>
                    <a:cubicBezTo>
                      <a:pt x="561" y="431365"/>
                      <a:pt x="1123" y="215683"/>
                      <a:pt x="1684" y="0"/>
                    </a:cubicBezTo>
                    <a:lnTo>
                      <a:pt x="641764" y="0"/>
                    </a:lnTo>
                  </a:path>
                </a:pathLst>
              </a:custGeom>
              <a:solidFill>
                <a:schemeClr val="tx1"/>
              </a:solidFill>
              <a:ln w="28575" cap="rnd">
                <a:solidFill>
                  <a:srgbClr val="FFFFFF"/>
                </a:solidFill>
              </a:ln>
            </p:spPr>
            <p:txBody>
              <a:bodyPr rtlCol="0" anchor="ctr"/>
              <a:lstStyle/>
              <a:p>
                <a:pPr algn="ctr"/>
                <a:endParaRPr lang="en-US" dirty="0">
                  <a:latin typeface="IBM Plex Sans" charset="0"/>
                  <a:ea typeface="IBM Plex Sans" charset="0"/>
                  <a:cs typeface="IBM Plex Sans" charset="0"/>
                </a:endParaRPr>
              </a:p>
            </p:txBody>
          </p:sp>
        </p:grpSp>
      </p:grpSp>
      <p:grpSp>
        <p:nvGrpSpPr>
          <p:cNvPr id="44" name="Group 43">
            <a:extLst>
              <a:ext uri="{FF2B5EF4-FFF2-40B4-BE49-F238E27FC236}">
                <a16:creationId xmlns:a16="http://schemas.microsoft.com/office/drawing/2014/main" id="{FC4ED4EE-19F1-A543-9C11-297DDD448F56}"/>
              </a:ext>
            </a:extLst>
          </p:cNvPr>
          <p:cNvGrpSpPr/>
          <p:nvPr/>
        </p:nvGrpSpPr>
        <p:grpSpPr>
          <a:xfrm>
            <a:off x="6421756" y="2290252"/>
            <a:ext cx="2285999" cy="399698"/>
            <a:chOff x="396945" y="2596698"/>
            <a:chExt cx="2285999" cy="399698"/>
          </a:xfrm>
          <a:solidFill>
            <a:srgbClr val="8B32C9"/>
          </a:solidFill>
        </p:grpSpPr>
        <p:cxnSp>
          <p:nvCxnSpPr>
            <p:cNvPr id="45" name="Straight Connector 44">
              <a:extLst>
                <a:ext uri="{FF2B5EF4-FFF2-40B4-BE49-F238E27FC236}">
                  <a16:creationId xmlns:a16="http://schemas.microsoft.com/office/drawing/2014/main" id="{9C9DFE10-F9D4-AE48-9DD2-209A136112F0}"/>
                </a:ext>
              </a:extLst>
            </p:cNvPr>
            <p:cNvCxnSpPr/>
            <p:nvPr/>
          </p:nvCxnSpPr>
          <p:spPr>
            <a:xfrm flipH="1">
              <a:off x="396945" y="2789484"/>
              <a:ext cx="2285999" cy="0"/>
            </a:xfrm>
            <a:prstGeom prst="line">
              <a:avLst/>
            </a:prstGeom>
            <a:grpFill/>
            <a:ln w="1270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8DDE3E08-2ABB-FD40-8D32-0D0D3E7761E0}"/>
                </a:ext>
              </a:extLst>
            </p:cNvPr>
            <p:cNvGrpSpPr/>
            <p:nvPr/>
          </p:nvGrpSpPr>
          <p:grpSpPr>
            <a:xfrm rot="5400000">
              <a:off x="1340095" y="2596698"/>
              <a:ext cx="399698" cy="399698"/>
              <a:chOff x="2529989" y="4434880"/>
              <a:chExt cx="402746" cy="401639"/>
            </a:xfrm>
            <a:grpFill/>
          </p:grpSpPr>
          <p:sp>
            <p:nvSpPr>
              <p:cNvPr id="47" name="Oval 26">
                <a:extLst>
                  <a:ext uri="{FF2B5EF4-FFF2-40B4-BE49-F238E27FC236}">
                    <a16:creationId xmlns:a16="http://schemas.microsoft.com/office/drawing/2014/main" id="{A54D8926-D42C-8149-9BF9-E5EF6CEF5A36}"/>
                  </a:ext>
                </a:extLst>
              </p:cNvPr>
              <p:cNvSpPr>
                <a:spLocks noChangeArrowheads="1"/>
              </p:cNvSpPr>
              <p:nvPr/>
            </p:nvSpPr>
            <p:spPr bwMode="auto">
              <a:xfrm>
                <a:off x="2529989" y="4434880"/>
                <a:ext cx="402746" cy="401639"/>
              </a:xfrm>
              <a:prstGeom prst="ellipse">
                <a:avLst/>
              </a:prstGeom>
              <a:solidFill>
                <a:schemeClr val="tx1"/>
              </a:solidFill>
              <a:ln>
                <a:noFill/>
              </a:ln>
              <a:extLst/>
            </p:spPr>
            <p:txBody>
              <a:bodyPr wrap="square" lIns="0" tIns="0" rIns="0" bIns="0" rtlCol="0" anchor="ctr">
                <a:noAutofit/>
              </a:bodyPr>
              <a:lstStyle/>
              <a:p>
                <a:pPr algn="ctr"/>
                <a:endParaRPr lang="en-US" altLang="en-US" sz="1200" dirty="0">
                  <a:solidFill>
                    <a:srgbClr val="FFFFFF"/>
                  </a:solidFill>
                  <a:latin typeface="IBM Plex Sans" charset="0"/>
                  <a:ea typeface="IBM Plex Sans" charset="0"/>
                  <a:cs typeface="IBM Plex Sans" charset="0"/>
                </a:endParaRPr>
              </a:p>
            </p:txBody>
          </p:sp>
          <p:sp>
            <p:nvSpPr>
              <p:cNvPr id="48" name="Freeform: Shape 26">
                <a:extLst>
                  <a:ext uri="{FF2B5EF4-FFF2-40B4-BE49-F238E27FC236}">
                    <a16:creationId xmlns:a16="http://schemas.microsoft.com/office/drawing/2014/main" id="{09C95ABE-D1B2-CA45-B982-572A83B64320}"/>
                  </a:ext>
                </a:extLst>
              </p:cNvPr>
              <p:cNvSpPr/>
              <p:nvPr/>
            </p:nvSpPr>
            <p:spPr>
              <a:xfrm rot="8100000">
                <a:off x="2639115" y="4574507"/>
                <a:ext cx="121385" cy="122385"/>
              </a:xfrm>
              <a:custGeom>
                <a:avLst/>
                <a:gdLst>
                  <a:gd name="connsiteX0" fmla="*/ 0 w 640080"/>
                  <a:gd name="connsiteY0" fmla="*/ 621792 h 621792"/>
                  <a:gd name="connsiteX1" fmla="*/ 0 w 640080"/>
                  <a:gd name="connsiteY1" fmla="*/ 0 h 621792"/>
                  <a:gd name="connsiteX2" fmla="*/ 640080 w 640080"/>
                  <a:gd name="connsiteY2" fmla="*/ 0 h 621792"/>
                  <a:gd name="connsiteX0" fmla="*/ 0 w 641764"/>
                  <a:gd name="connsiteY0" fmla="*/ 647048 h 647048"/>
                  <a:gd name="connsiteX1" fmla="*/ 1684 w 641764"/>
                  <a:gd name="connsiteY1" fmla="*/ 0 h 647048"/>
                  <a:gd name="connsiteX2" fmla="*/ 641764 w 641764"/>
                  <a:gd name="connsiteY2" fmla="*/ 0 h 647048"/>
                </a:gdLst>
                <a:ahLst/>
                <a:cxnLst>
                  <a:cxn ang="0">
                    <a:pos x="connsiteX0" y="connsiteY0"/>
                  </a:cxn>
                  <a:cxn ang="0">
                    <a:pos x="connsiteX1" y="connsiteY1"/>
                  </a:cxn>
                  <a:cxn ang="0">
                    <a:pos x="connsiteX2" y="connsiteY2"/>
                  </a:cxn>
                </a:cxnLst>
                <a:rect l="l" t="t" r="r" b="b"/>
                <a:pathLst>
                  <a:path w="641764" h="647048">
                    <a:moveTo>
                      <a:pt x="0" y="647048"/>
                    </a:moveTo>
                    <a:cubicBezTo>
                      <a:pt x="561" y="431365"/>
                      <a:pt x="1123" y="215683"/>
                      <a:pt x="1684" y="0"/>
                    </a:cubicBezTo>
                    <a:lnTo>
                      <a:pt x="641764" y="0"/>
                    </a:lnTo>
                  </a:path>
                </a:pathLst>
              </a:custGeom>
              <a:solidFill>
                <a:schemeClr val="tx1"/>
              </a:solidFill>
              <a:ln w="28575" cap="rnd">
                <a:solidFill>
                  <a:srgbClr val="FFFFFF"/>
                </a:solidFill>
              </a:ln>
            </p:spPr>
            <p:txBody>
              <a:bodyPr rtlCol="0" anchor="ctr"/>
              <a:lstStyle/>
              <a:p>
                <a:pPr algn="ctr"/>
                <a:endParaRPr lang="en-US" dirty="0">
                  <a:latin typeface="IBM Plex Sans" charset="0"/>
                  <a:ea typeface="IBM Plex Sans" charset="0"/>
                  <a:cs typeface="IBM Plex Sans" charset="0"/>
                </a:endParaRPr>
              </a:p>
            </p:txBody>
          </p:sp>
        </p:grpSp>
      </p:grpSp>
      <p:sp>
        <p:nvSpPr>
          <p:cNvPr id="55" name="Oval 54">
            <a:extLst>
              <a:ext uri="{FF2B5EF4-FFF2-40B4-BE49-F238E27FC236}">
                <a16:creationId xmlns:a16="http://schemas.microsoft.com/office/drawing/2014/main" id="{5BD91218-7B47-7F40-92EA-F31698A9B397}"/>
              </a:ext>
            </a:extLst>
          </p:cNvPr>
          <p:cNvSpPr/>
          <p:nvPr/>
        </p:nvSpPr>
        <p:spPr>
          <a:xfrm>
            <a:off x="6604213" y="3848302"/>
            <a:ext cx="914400" cy="914400"/>
          </a:xfrm>
          <a:prstGeom prst="ellipse">
            <a:avLst/>
          </a:prstGeom>
          <a:solidFill>
            <a:srgbClr val="008279"/>
          </a:solidFill>
          <a:ln>
            <a:noFill/>
          </a:ln>
        </p:spPr>
        <p:txBody>
          <a:bodyPr wrap="square" lIns="0" tIns="0" rIns="0" bIns="0" rtlCol="0" anchor="ctr">
            <a:noAutofit/>
          </a:bodyPr>
          <a:lstStyle/>
          <a:p>
            <a:pPr algn="ctr"/>
            <a:endParaRPr lang="en-US" sz="1200" dirty="0">
              <a:solidFill>
                <a:srgbClr val="FFFFFF"/>
              </a:solidFill>
              <a:latin typeface="IBM Plex Sans" charset="0"/>
              <a:ea typeface="IBM Plex Sans" charset="0"/>
              <a:cs typeface="IBM Plex Sans" charset="0"/>
            </a:endParaRPr>
          </a:p>
        </p:txBody>
      </p:sp>
      <p:sp>
        <p:nvSpPr>
          <p:cNvPr id="56" name="Oval 55">
            <a:extLst>
              <a:ext uri="{FF2B5EF4-FFF2-40B4-BE49-F238E27FC236}">
                <a16:creationId xmlns:a16="http://schemas.microsoft.com/office/drawing/2014/main" id="{F433D537-EBEB-3543-AC60-B44F5CACCBA2}"/>
              </a:ext>
            </a:extLst>
          </p:cNvPr>
          <p:cNvSpPr/>
          <p:nvPr/>
        </p:nvSpPr>
        <p:spPr>
          <a:xfrm>
            <a:off x="3651957" y="3842078"/>
            <a:ext cx="914400" cy="914400"/>
          </a:xfrm>
          <a:prstGeom prst="ellipse">
            <a:avLst/>
          </a:prstGeom>
          <a:solidFill>
            <a:srgbClr val="008279"/>
          </a:solidFill>
          <a:ln>
            <a:noFill/>
          </a:ln>
        </p:spPr>
        <p:txBody>
          <a:bodyPr wrap="square" lIns="0" tIns="0" rIns="0" bIns="0" rtlCol="0" anchor="ctr">
            <a:noAutofit/>
          </a:bodyPr>
          <a:lstStyle/>
          <a:p>
            <a:pPr algn="ctr"/>
            <a:endParaRPr lang="en-US" sz="1200" dirty="0">
              <a:solidFill>
                <a:srgbClr val="FFFFFF"/>
              </a:solidFill>
              <a:latin typeface="IBM Plex Sans" charset="0"/>
              <a:ea typeface="IBM Plex Sans" charset="0"/>
              <a:cs typeface="IBM Plex Sans" charset="0"/>
            </a:endParaRPr>
          </a:p>
        </p:txBody>
      </p:sp>
      <p:sp>
        <p:nvSpPr>
          <p:cNvPr id="57" name="Oval 56">
            <a:extLst>
              <a:ext uri="{FF2B5EF4-FFF2-40B4-BE49-F238E27FC236}">
                <a16:creationId xmlns:a16="http://schemas.microsoft.com/office/drawing/2014/main" id="{C1EDD9AE-8412-9945-B969-D19C9844938B}"/>
              </a:ext>
            </a:extLst>
          </p:cNvPr>
          <p:cNvSpPr/>
          <p:nvPr/>
        </p:nvSpPr>
        <p:spPr>
          <a:xfrm>
            <a:off x="740270" y="3842078"/>
            <a:ext cx="914400" cy="914400"/>
          </a:xfrm>
          <a:prstGeom prst="ellipse">
            <a:avLst/>
          </a:prstGeom>
          <a:solidFill>
            <a:srgbClr val="008279"/>
          </a:solidFill>
          <a:ln>
            <a:noFill/>
          </a:ln>
        </p:spPr>
        <p:txBody>
          <a:bodyPr wrap="square" lIns="0" tIns="0" rIns="0" bIns="0" rtlCol="0" anchor="ctr">
            <a:noAutofit/>
          </a:bodyPr>
          <a:lstStyle/>
          <a:p>
            <a:pPr algn="ctr"/>
            <a:endParaRPr lang="en-US" sz="1200" dirty="0">
              <a:solidFill>
                <a:schemeClr val="bg2"/>
              </a:solidFill>
              <a:latin typeface="IBM Plex Sans" charset="0"/>
              <a:ea typeface="IBM Plex Sans" charset="0"/>
              <a:cs typeface="IBM Plex Sans" charset="0"/>
            </a:endParaRPr>
          </a:p>
        </p:txBody>
      </p:sp>
      <p:grpSp>
        <p:nvGrpSpPr>
          <p:cNvPr id="58" name="Group 57">
            <a:extLst>
              <a:ext uri="{FF2B5EF4-FFF2-40B4-BE49-F238E27FC236}">
                <a16:creationId xmlns:a16="http://schemas.microsoft.com/office/drawing/2014/main" id="{7BECF3EE-CC17-2F42-BEB6-5845A79B16BB}"/>
              </a:ext>
            </a:extLst>
          </p:cNvPr>
          <p:cNvGrpSpPr>
            <a:grpSpLocks noChangeAspect="1"/>
          </p:cNvGrpSpPr>
          <p:nvPr/>
        </p:nvGrpSpPr>
        <p:grpSpPr>
          <a:xfrm>
            <a:off x="890485" y="3999299"/>
            <a:ext cx="598961" cy="599959"/>
            <a:chOff x="3614738" y="1617663"/>
            <a:chExt cx="1909763" cy="1912938"/>
          </a:xfrm>
          <a:solidFill>
            <a:srgbClr val="008279"/>
          </a:solidFill>
        </p:grpSpPr>
        <p:sp>
          <p:nvSpPr>
            <p:cNvPr id="59" name="Oval 58">
              <a:extLst>
                <a:ext uri="{FF2B5EF4-FFF2-40B4-BE49-F238E27FC236}">
                  <a16:creationId xmlns:a16="http://schemas.microsoft.com/office/drawing/2014/main" id="{84B75FE7-0712-D74E-B2BB-C63291122944}"/>
                </a:ext>
              </a:extLst>
            </p:cNvPr>
            <p:cNvSpPr>
              <a:spLocks noChangeArrowheads="1"/>
            </p:cNvSpPr>
            <p:nvPr/>
          </p:nvSpPr>
          <p:spPr bwMode="auto">
            <a:xfrm>
              <a:off x="3614738" y="1617663"/>
              <a:ext cx="1500188" cy="1500188"/>
            </a:xfrm>
            <a:prstGeom prst="ellipse">
              <a:avLst/>
            </a:pr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0" name="Line 6">
              <a:extLst>
                <a:ext uri="{FF2B5EF4-FFF2-40B4-BE49-F238E27FC236}">
                  <a16:creationId xmlns:a16="http://schemas.microsoft.com/office/drawing/2014/main" id="{1A6F740F-81A3-9745-8DF1-99DF131C0EFB}"/>
                </a:ext>
              </a:extLst>
            </p:cNvPr>
            <p:cNvSpPr>
              <a:spLocks noChangeShapeType="1"/>
            </p:cNvSpPr>
            <p:nvPr/>
          </p:nvSpPr>
          <p:spPr bwMode="auto">
            <a:xfrm>
              <a:off x="4897438" y="2900363"/>
              <a:ext cx="627063" cy="630238"/>
            </a:xfrm>
            <a:prstGeom prst="line">
              <a:avLst/>
            </a:prstGeom>
            <a:grp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1" name="Freeform 7">
              <a:extLst>
                <a:ext uri="{FF2B5EF4-FFF2-40B4-BE49-F238E27FC236}">
                  <a16:creationId xmlns:a16="http://schemas.microsoft.com/office/drawing/2014/main" id="{D381A9EF-320E-9641-94CB-A89FCCC9E725}"/>
                </a:ext>
              </a:extLst>
            </p:cNvPr>
            <p:cNvSpPr>
              <a:spLocks/>
            </p:cNvSpPr>
            <p:nvPr/>
          </p:nvSpPr>
          <p:spPr bwMode="auto">
            <a:xfrm>
              <a:off x="4464050" y="2316163"/>
              <a:ext cx="650875" cy="157163"/>
            </a:xfrm>
            <a:custGeom>
              <a:avLst/>
              <a:gdLst>
                <a:gd name="T0" fmla="*/ 410 w 410"/>
                <a:gd name="T1" fmla="*/ 0 h 99"/>
                <a:gd name="T2" fmla="*/ 0 w 410"/>
                <a:gd name="T3" fmla="*/ 0 h 99"/>
                <a:gd name="T4" fmla="*/ 0 w 410"/>
                <a:gd name="T5" fmla="*/ 99 h 99"/>
                <a:gd name="T6" fmla="*/ 405 w 410"/>
                <a:gd name="T7" fmla="*/ 99 h 99"/>
              </a:gdLst>
              <a:ahLst/>
              <a:cxnLst>
                <a:cxn ang="0">
                  <a:pos x="T0" y="T1"/>
                </a:cxn>
                <a:cxn ang="0">
                  <a:pos x="T2" y="T3"/>
                </a:cxn>
                <a:cxn ang="0">
                  <a:pos x="T4" y="T5"/>
                </a:cxn>
                <a:cxn ang="0">
                  <a:pos x="T6" y="T7"/>
                </a:cxn>
              </a:cxnLst>
              <a:rect l="0" t="0" r="r" b="b"/>
              <a:pathLst>
                <a:path w="410" h="99">
                  <a:moveTo>
                    <a:pt x="410" y="0"/>
                  </a:moveTo>
                  <a:lnTo>
                    <a:pt x="0" y="0"/>
                  </a:lnTo>
                  <a:lnTo>
                    <a:pt x="0" y="99"/>
                  </a:lnTo>
                  <a:lnTo>
                    <a:pt x="405" y="99"/>
                  </a:lnTo>
                </a:path>
              </a:pathLst>
            </a:cu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2" name="Rectangle 8">
              <a:extLst>
                <a:ext uri="{FF2B5EF4-FFF2-40B4-BE49-F238E27FC236}">
                  <a16:creationId xmlns:a16="http://schemas.microsoft.com/office/drawing/2014/main" id="{F0B70734-3516-A047-BEFA-66EB708CBFD2}"/>
                </a:ext>
              </a:extLst>
            </p:cNvPr>
            <p:cNvSpPr>
              <a:spLocks noChangeArrowheads="1"/>
            </p:cNvSpPr>
            <p:nvPr/>
          </p:nvSpPr>
          <p:spPr bwMode="auto">
            <a:xfrm>
              <a:off x="3935413" y="2311400"/>
              <a:ext cx="336550" cy="161925"/>
            </a:xfrm>
            <a:prstGeom prst="rect">
              <a:avLst/>
            </a:pr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3" name="Rectangle 9">
              <a:extLst>
                <a:ext uri="{FF2B5EF4-FFF2-40B4-BE49-F238E27FC236}">
                  <a16:creationId xmlns:a16="http://schemas.microsoft.com/office/drawing/2014/main" id="{73C4949F-3DB3-5449-B198-78B52489A0A5}"/>
                </a:ext>
              </a:extLst>
            </p:cNvPr>
            <p:cNvSpPr>
              <a:spLocks noChangeArrowheads="1"/>
            </p:cNvSpPr>
            <p:nvPr/>
          </p:nvSpPr>
          <p:spPr bwMode="auto">
            <a:xfrm>
              <a:off x="4084638" y="2708275"/>
              <a:ext cx="379413" cy="161925"/>
            </a:xfrm>
            <a:prstGeom prst="rect">
              <a:avLst/>
            </a:pr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4" name="Freeform 10">
              <a:extLst>
                <a:ext uri="{FF2B5EF4-FFF2-40B4-BE49-F238E27FC236}">
                  <a16:creationId xmlns:a16="http://schemas.microsoft.com/office/drawing/2014/main" id="{946FBF16-1F2A-774F-8D51-7202B4B8F15E}"/>
                </a:ext>
              </a:extLst>
            </p:cNvPr>
            <p:cNvSpPr>
              <a:spLocks/>
            </p:cNvSpPr>
            <p:nvPr/>
          </p:nvSpPr>
          <p:spPr bwMode="auto">
            <a:xfrm>
              <a:off x="4646613" y="2708275"/>
              <a:ext cx="387350" cy="161925"/>
            </a:xfrm>
            <a:custGeom>
              <a:avLst/>
              <a:gdLst>
                <a:gd name="T0" fmla="*/ 244 w 244"/>
                <a:gd name="T1" fmla="*/ 0 h 102"/>
                <a:gd name="T2" fmla="*/ 0 w 244"/>
                <a:gd name="T3" fmla="*/ 0 h 102"/>
                <a:gd name="T4" fmla="*/ 0 w 244"/>
                <a:gd name="T5" fmla="*/ 102 h 102"/>
                <a:gd name="T6" fmla="*/ 174 w 244"/>
                <a:gd name="T7" fmla="*/ 102 h 102"/>
              </a:gdLst>
              <a:ahLst/>
              <a:cxnLst>
                <a:cxn ang="0">
                  <a:pos x="T0" y="T1"/>
                </a:cxn>
                <a:cxn ang="0">
                  <a:pos x="T2" y="T3"/>
                </a:cxn>
                <a:cxn ang="0">
                  <a:pos x="T4" y="T5"/>
                </a:cxn>
                <a:cxn ang="0">
                  <a:pos x="T6" y="T7"/>
                </a:cxn>
              </a:cxnLst>
              <a:rect l="0" t="0" r="r" b="b"/>
              <a:pathLst>
                <a:path w="244" h="102">
                  <a:moveTo>
                    <a:pt x="244" y="0"/>
                  </a:moveTo>
                  <a:lnTo>
                    <a:pt x="0" y="0"/>
                  </a:lnTo>
                  <a:lnTo>
                    <a:pt x="0" y="102"/>
                  </a:lnTo>
                  <a:lnTo>
                    <a:pt x="174" y="102"/>
                  </a:lnTo>
                </a:path>
              </a:pathLst>
            </a:cu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5" name="Rectangle 11">
              <a:extLst>
                <a:ext uri="{FF2B5EF4-FFF2-40B4-BE49-F238E27FC236}">
                  <a16:creationId xmlns:a16="http://schemas.microsoft.com/office/drawing/2014/main" id="{8E0AD158-4664-0546-BA8D-A378E0129302}"/>
                </a:ext>
              </a:extLst>
            </p:cNvPr>
            <p:cNvSpPr>
              <a:spLocks noChangeArrowheads="1"/>
            </p:cNvSpPr>
            <p:nvPr/>
          </p:nvSpPr>
          <p:spPr bwMode="auto">
            <a:xfrm>
              <a:off x="4084638" y="1916113"/>
              <a:ext cx="379413" cy="161925"/>
            </a:xfrm>
            <a:prstGeom prst="rect">
              <a:avLst/>
            </a:pr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6" name="Freeform 12">
              <a:extLst>
                <a:ext uri="{FF2B5EF4-FFF2-40B4-BE49-F238E27FC236}">
                  <a16:creationId xmlns:a16="http://schemas.microsoft.com/office/drawing/2014/main" id="{A2D30E9F-F2DB-A542-92E5-8792C20430A3}"/>
                </a:ext>
              </a:extLst>
            </p:cNvPr>
            <p:cNvSpPr>
              <a:spLocks/>
            </p:cNvSpPr>
            <p:nvPr/>
          </p:nvSpPr>
          <p:spPr bwMode="auto">
            <a:xfrm>
              <a:off x="4651375" y="1916113"/>
              <a:ext cx="407988" cy="161925"/>
            </a:xfrm>
            <a:custGeom>
              <a:avLst/>
              <a:gdLst>
                <a:gd name="T0" fmla="*/ 198 w 257"/>
                <a:gd name="T1" fmla="*/ 0 h 102"/>
                <a:gd name="T2" fmla="*/ 0 w 257"/>
                <a:gd name="T3" fmla="*/ 0 h 102"/>
                <a:gd name="T4" fmla="*/ 0 w 257"/>
                <a:gd name="T5" fmla="*/ 102 h 102"/>
                <a:gd name="T6" fmla="*/ 257 w 257"/>
                <a:gd name="T7" fmla="*/ 102 h 102"/>
              </a:gdLst>
              <a:ahLst/>
              <a:cxnLst>
                <a:cxn ang="0">
                  <a:pos x="T0" y="T1"/>
                </a:cxn>
                <a:cxn ang="0">
                  <a:pos x="T2" y="T3"/>
                </a:cxn>
                <a:cxn ang="0">
                  <a:pos x="T4" y="T5"/>
                </a:cxn>
                <a:cxn ang="0">
                  <a:pos x="T6" y="T7"/>
                </a:cxn>
              </a:cxnLst>
              <a:rect l="0" t="0" r="r" b="b"/>
              <a:pathLst>
                <a:path w="257" h="102">
                  <a:moveTo>
                    <a:pt x="198" y="0"/>
                  </a:moveTo>
                  <a:lnTo>
                    <a:pt x="0" y="0"/>
                  </a:lnTo>
                  <a:lnTo>
                    <a:pt x="0" y="102"/>
                  </a:lnTo>
                  <a:lnTo>
                    <a:pt x="257" y="102"/>
                  </a:lnTo>
                </a:path>
              </a:pathLst>
            </a:custGeom>
            <a:grp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7" name="Line 13">
              <a:extLst>
                <a:ext uri="{FF2B5EF4-FFF2-40B4-BE49-F238E27FC236}">
                  <a16:creationId xmlns:a16="http://schemas.microsoft.com/office/drawing/2014/main" id="{DF84F0B8-5BD9-2545-8336-2FA01ECC4DED}"/>
                </a:ext>
              </a:extLst>
            </p:cNvPr>
            <p:cNvSpPr>
              <a:spLocks noChangeShapeType="1"/>
            </p:cNvSpPr>
            <p:nvPr/>
          </p:nvSpPr>
          <p:spPr bwMode="auto">
            <a:xfrm>
              <a:off x="5018088" y="1992313"/>
              <a:ext cx="506413" cy="0"/>
            </a:xfrm>
            <a:prstGeom prst="line">
              <a:avLst/>
            </a:prstGeom>
            <a:grp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8" name="Line 14">
              <a:extLst>
                <a:ext uri="{FF2B5EF4-FFF2-40B4-BE49-F238E27FC236}">
                  <a16:creationId xmlns:a16="http://schemas.microsoft.com/office/drawing/2014/main" id="{C2853441-3237-1D4B-A517-27194644FE6D}"/>
                </a:ext>
              </a:extLst>
            </p:cNvPr>
            <p:cNvSpPr>
              <a:spLocks noChangeShapeType="1"/>
            </p:cNvSpPr>
            <p:nvPr/>
          </p:nvSpPr>
          <p:spPr bwMode="auto">
            <a:xfrm>
              <a:off x="5114925" y="2392363"/>
              <a:ext cx="409575" cy="0"/>
            </a:xfrm>
            <a:prstGeom prst="line">
              <a:avLst/>
            </a:prstGeom>
            <a:grp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69" name="Line 15">
              <a:extLst>
                <a:ext uri="{FF2B5EF4-FFF2-40B4-BE49-F238E27FC236}">
                  <a16:creationId xmlns:a16="http://schemas.microsoft.com/office/drawing/2014/main" id="{83B31943-3202-AA41-8CBD-0D6D4C6D0436}"/>
                </a:ext>
              </a:extLst>
            </p:cNvPr>
            <p:cNvSpPr>
              <a:spLocks noChangeShapeType="1"/>
            </p:cNvSpPr>
            <p:nvPr/>
          </p:nvSpPr>
          <p:spPr bwMode="auto">
            <a:xfrm>
              <a:off x="5099050" y="2192338"/>
              <a:ext cx="425450" cy="0"/>
            </a:xfrm>
            <a:prstGeom prst="line">
              <a:avLst/>
            </a:prstGeom>
            <a:grp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sp>
          <p:nvSpPr>
            <p:cNvPr id="70" name="Line 16">
              <a:extLst>
                <a:ext uri="{FF2B5EF4-FFF2-40B4-BE49-F238E27FC236}">
                  <a16:creationId xmlns:a16="http://schemas.microsoft.com/office/drawing/2014/main" id="{521167EC-32D2-FF40-9B48-7CA7191E6DA5}"/>
                </a:ext>
              </a:extLst>
            </p:cNvPr>
            <p:cNvSpPr>
              <a:spLocks noChangeShapeType="1"/>
            </p:cNvSpPr>
            <p:nvPr/>
          </p:nvSpPr>
          <p:spPr bwMode="auto">
            <a:xfrm>
              <a:off x="5081588" y="2593975"/>
              <a:ext cx="442913" cy="0"/>
            </a:xfrm>
            <a:prstGeom prst="line">
              <a:avLst/>
            </a:prstGeom>
            <a:grp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rgbClr val="008279"/>
                </a:solidFill>
                <a:latin typeface="IBM Plex Sans" charset="0"/>
                <a:ea typeface="IBM Plex Sans" charset="0"/>
                <a:cs typeface="IBM Plex Sans" charset="0"/>
              </a:endParaRPr>
            </a:p>
          </p:txBody>
        </p:sp>
      </p:grpSp>
      <p:grpSp>
        <p:nvGrpSpPr>
          <p:cNvPr id="71" name="Group 70">
            <a:extLst>
              <a:ext uri="{FF2B5EF4-FFF2-40B4-BE49-F238E27FC236}">
                <a16:creationId xmlns:a16="http://schemas.microsoft.com/office/drawing/2014/main" id="{35DF7984-039E-E545-B974-8CAB19F0D340}"/>
              </a:ext>
            </a:extLst>
          </p:cNvPr>
          <p:cNvGrpSpPr>
            <a:grpSpLocks noChangeAspect="1"/>
          </p:cNvGrpSpPr>
          <p:nvPr/>
        </p:nvGrpSpPr>
        <p:grpSpPr>
          <a:xfrm>
            <a:off x="6809147" y="4013356"/>
            <a:ext cx="583674" cy="583674"/>
            <a:chOff x="3071813" y="1071563"/>
            <a:chExt cx="2997200" cy="2997200"/>
          </a:xfrm>
        </p:grpSpPr>
        <p:sp>
          <p:nvSpPr>
            <p:cNvPr id="72" name="Rectangle 20">
              <a:extLst>
                <a:ext uri="{FF2B5EF4-FFF2-40B4-BE49-F238E27FC236}">
                  <a16:creationId xmlns:a16="http://schemas.microsoft.com/office/drawing/2014/main" id="{3BA9AA1F-A3DC-1044-9ACD-2BA6A48DF4B4}"/>
                </a:ext>
              </a:extLst>
            </p:cNvPr>
            <p:cNvSpPr>
              <a:spLocks noChangeArrowheads="1"/>
            </p:cNvSpPr>
            <p:nvPr/>
          </p:nvSpPr>
          <p:spPr bwMode="auto">
            <a:xfrm>
              <a:off x="5319713" y="2571750"/>
              <a:ext cx="749300" cy="1497013"/>
            </a:xfrm>
            <a:prstGeom prst="rect">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73" name="Freeform 21">
              <a:extLst>
                <a:ext uri="{FF2B5EF4-FFF2-40B4-BE49-F238E27FC236}">
                  <a16:creationId xmlns:a16="http://schemas.microsoft.com/office/drawing/2014/main" id="{30310297-F604-F84E-B276-A5EAEF230557}"/>
                </a:ext>
              </a:extLst>
            </p:cNvPr>
            <p:cNvSpPr>
              <a:spLocks/>
            </p:cNvSpPr>
            <p:nvPr/>
          </p:nvSpPr>
          <p:spPr bwMode="auto">
            <a:xfrm>
              <a:off x="4367213" y="1071563"/>
              <a:ext cx="650875" cy="747713"/>
            </a:xfrm>
            <a:custGeom>
              <a:avLst/>
              <a:gdLst>
                <a:gd name="T0" fmla="*/ 0 w 410"/>
                <a:gd name="T1" fmla="*/ 0 h 471"/>
                <a:gd name="T2" fmla="*/ 410 w 410"/>
                <a:gd name="T3" fmla="*/ 236 h 471"/>
                <a:gd name="T4" fmla="*/ 0 w 410"/>
                <a:gd name="T5" fmla="*/ 471 h 471"/>
                <a:gd name="T6" fmla="*/ 0 w 410"/>
                <a:gd name="T7" fmla="*/ 0 h 471"/>
              </a:gdLst>
              <a:ahLst/>
              <a:cxnLst>
                <a:cxn ang="0">
                  <a:pos x="T0" y="T1"/>
                </a:cxn>
                <a:cxn ang="0">
                  <a:pos x="T2" y="T3"/>
                </a:cxn>
                <a:cxn ang="0">
                  <a:pos x="T4" y="T5"/>
                </a:cxn>
                <a:cxn ang="0">
                  <a:pos x="T6" y="T7"/>
                </a:cxn>
              </a:cxnLst>
              <a:rect l="0" t="0" r="r" b="b"/>
              <a:pathLst>
                <a:path w="410" h="471">
                  <a:moveTo>
                    <a:pt x="0" y="0"/>
                  </a:moveTo>
                  <a:lnTo>
                    <a:pt x="410" y="236"/>
                  </a:lnTo>
                  <a:lnTo>
                    <a:pt x="0" y="471"/>
                  </a:lnTo>
                  <a:lnTo>
                    <a:pt x="0" y="0"/>
                  </a:lnTo>
                  <a:close/>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74" name="Freeform 22">
              <a:extLst>
                <a:ext uri="{FF2B5EF4-FFF2-40B4-BE49-F238E27FC236}">
                  <a16:creationId xmlns:a16="http://schemas.microsoft.com/office/drawing/2014/main" id="{E467157D-1C0F-0244-B897-83F6E2E46688}"/>
                </a:ext>
              </a:extLst>
            </p:cNvPr>
            <p:cNvSpPr>
              <a:spLocks/>
            </p:cNvSpPr>
            <p:nvPr/>
          </p:nvSpPr>
          <p:spPr bwMode="auto">
            <a:xfrm>
              <a:off x="3444875" y="1446213"/>
              <a:ext cx="922338" cy="1538288"/>
            </a:xfrm>
            <a:custGeom>
              <a:avLst/>
              <a:gdLst>
                <a:gd name="T0" fmla="*/ 581 w 581"/>
                <a:gd name="T1" fmla="*/ 0 h 969"/>
                <a:gd name="T2" fmla="*/ 0 w 581"/>
                <a:gd name="T3" fmla="*/ 0 h 969"/>
                <a:gd name="T4" fmla="*/ 0 w 581"/>
                <a:gd name="T5" fmla="*/ 969 h 969"/>
              </a:gdLst>
              <a:ahLst/>
              <a:cxnLst>
                <a:cxn ang="0">
                  <a:pos x="T0" y="T1"/>
                </a:cxn>
                <a:cxn ang="0">
                  <a:pos x="T2" y="T3"/>
                </a:cxn>
                <a:cxn ang="0">
                  <a:pos x="T4" y="T5"/>
                </a:cxn>
              </a:cxnLst>
              <a:rect l="0" t="0" r="r" b="b"/>
              <a:pathLst>
                <a:path w="581" h="969">
                  <a:moveTo>
                    <a:pt x="581" y="0"/>
                  </a:moveTo>
                  <a:lnTo>
                    <a:pt x="0" y="0"/>
                  </a:lnTo>
                  <a:lnTo>
                    <a:pt x="0" y="969"/>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75" name="Oval 23">
              <a:extLst>
                <a:ext uri="{FF2B5EF4-FFF2-40B4-BE49-F238E27FC236}">
                  <a16:creationId xmlns:a16="http://schemas.microsoft.com/office/drawing/2014/main" id="{5BF86CD8-2549-624A-9EB1-1B2085F7946C}"/>
                </a:ext>
              </a:extLst>
            </p:cNvPr>
            <p:cNvSpPr>
              <a:spLocks noChangeArrowheads="1"/>
            </p:cNvSpPr>
            <p:nvPr/>
          </p:nvSpPr>
          <p:spPr bwMode="auto">
            <a:xfrm>
              <a:off x="3071813" y="3321050"/>
              <a:ext cx="747713" cy="747713"/>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76" name="Freeform 24">
              <a:extLst>
                <a:ext uri="{FF2B5EF4-FFF2-40B4-BE49-F238E27FC236}">
                  <a16:creationId xmlns:a16="http://schemas.microsoft.com/office/drawing/2014/main" id="{2A204440-A04B-6B43-9389-5B440A191190}"/>
                </a:ext>
              </a:extLst>
            </p:cNvPr>
            <p:cNvSpPr>
              <a:spLocks/>
            </p:cNvSpPr>
            <p:nvPr/>
          </p:nvSpPr>
          <p:spPr bwMode="auto">
            <a:xfrm>
              <a:off x="5357813" y="1446213"/>
              <a:ext cx="336550" cy="1125538"/>
            </a:xfrm>
            <a:custGeom>
              <a:avLst/>
              <a:gdLst>
                <a:gd name="T0" fmla="*/ 212 w 212"/>
                <a:gd name="T1" fmla="*/ 709 h 709"/>
                <a:gd name="T2" fmla="*/ 212 w 212"/>
                <a:gd name="T3" fmla="*/ 0 h 709"/>
                <a:gd name="T4" fmla="*/ 0 w 212"/>
                <a:gd name="T5" fmla="*/ 0 h 709"/>
              </a:gdLst>
              <a:ahLst/>
              <a:cxnLst>
                <a:cxn ang="0">
                  <a:pos x="T0" y="T1"/>
                </a:cxn>
                <a:cxn ang="0">
                  <a:pos x="T2" y="T3"/>
                </a:cxn>
                <a:cxn ang="0">
                  <a:pos x="T4" y="T5"/>
                </a:cxn>
              </a:cxnLst>
              <a:rect l="0" t="0" r="r" b="b"/>
              <a:pathLst>
                <a:path w="212" h="709">
                  <a:moveTo>
                    <a:pt x="212" y="709"/>
                  </a:moveTo>
                  <a:lnTo>
                    <a:pt x="212" y="0"/>
                  </a:lnTo>
                  <a:lnTo>
                    <a:pt x="0" y="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77" name="Line 25">
              <a:extLst>
                <a:ext uri="{FF2B5EF4-FFF2-40B4-BE49-F238E27FC236}">
                  <a16:creationId xmlns:a16="http://schemas.microsoft.com/office/drawing/2014/main" id="{54CBAE77-5F59-0C46-A063-96D925819EA7}"/>
                </a:ext>
              </a:extLst>
            </p:cNvPr>
            <p:cNvSpPr>
              <a:spLocks noChangeShapeType="1"/>
            </p:cNvSpPr>
            <p:nvPr/>
          </p:nvSpPr>
          <p:spPr bwMode="auto">
            <a:xfrm>
              <a:off x="3819525" y="3694113"/>
              <a:ext cx="1165225" cy="0"/>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grpSp>
        <p:nvGrpSpPr>
          <p:cNvPr id="78" name="Group 77">
            <a:extLst>
              <a:ext uri="{FF2B5EF4-FFF2-40B4-BE49-F238E27FC236}">
                <a16:creationId xmlns:a16="http://schemas.microsoft.com/office/drawing/2014/main" id="{51982580-D261-894A-8AF2-0FAF20DEB1F0}"/>
              </a:ext>
            </a:extLst>
          </p:cNvPr>
          <p:cNvGrpSpPr>
            <a:grpSpLocks noChangeAspect="1"/>
          </p:cNvGrpSpPr>
          <p:nvPr/>
        </p:nvGrpSpPr>
        <p:grpSpPr>
          <a:xfrm>
            <a:off x="3830588" y="3953019"/>
            <a:ext cx="599114" cy="692519"/>
            <a:chOff x="3416300" y="1236663"/>
            <a:chExt cx="2311401" cy="2671763"/>
          </a:xfrm>
        </p:grpSpPr>
        <p:sp>
          <p:nvSpPr>
            <p:cNvPr id="79" name="Line 29">
              <a:extLst>
                <a:ext uri="{FF2B5EF4-FFF2-40B4-BE49-F238E27FC236}">
                  <a16:creationId xmlns:a16="http://schemas.microsoft.com/office/drawing/2014/main" id="{BDC9E5D3-DD43-A849-A50B-F88EEAB31766}"/>
                </a:ext>
              </a:extLst>
            </p:cNvPr>
            <p:cNvSpPr>
              <a:spLocks noChangeShapeType="1"/>
            </p:cNvSpPr>
            <p:nvPr/>
          </p:nvSpPr>
          <p:spPr bwMode="auto">
            <a:xfrm flipV="1">
              <a:off x="4570413" y="1236663"/>
              <a:ext cx="0" cy="387350"/>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0" name="Freeform 30">
              <a:extLst>
                <a:ext uri="{FF2B5EF4-FFF2-40B4-BE49-F238E27FC236}">
                  <a16:creationId xmlns:a16="http://schemas.microsoft.com/office/drawing/2014/main" id="{5931E8B4-7A55-8B45-BFA7-A9CA7F6F8AF1}"/>
                </a:ext>
              </a:extLst>
            </p:cNvPr>
            <p:cNvSpPr>
              <a:spLocks/>
            </p:cNvSpPr>
            <p:nvPr/>
          </p:nvSpPr>
          <p:spPr bwMode="auto">
            <a:xfrm>
              <a:off x="4378325" y="1236663"/>
              <a:ext cx="387350" cy="190500"/>
            </a:xfrm>
            <a:custGeom>
              <a:avLst/>
              <a:gdLst>
                <a:gd name="T0" fmla="*/ 0 w 244"/>
                <a:gd name="T1" fmla="*/ 120 h 120"/>
                <a:gd name="T2" fmla="*/ 121 w 244"/>
                <a:gd name="T3" fmla="*/ 0 h 120"/>
                <a:gd name="T4" fmla="*/ 244 w 244"/>
                <a:gd name="T5" fmla="*/ 120 h 120"/>
              </a:gdLst>
              <a:ahLst/>
              <a:cxnLst>
                <a:cxn ang="0">
                  <a:pos x="T0" y="T1"/>
                </a:cxn>
                <a:cxn ang="0">
                  <a:pos x="T2" y="T3"/>
                </a:cxn>
                <a:cxn ang="0">
                  <a:pos x="T4" y="T5"/>
                </a:cxn>
              </a:cxnLst>
              <a:rect l="0" t="0" r="r" b="b"/>
              <a:pathLst>
                <a:path w="244" h="120">
                  <a:moveTo>
                    <a:pt x="0" y="120"/>
                  </a:moveTo>
                  <a:lnTo>
                    <a:pt x="121" y="0"/>
                  </a:lnTo>
                  <a:lnTo>
                    <a:pt x="244" y="12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1" name="Line 31">
              <a:extLst>
                <a:ext uri="{FF2B5EF4-FFF2-40B4-BE49-F238E27FC236}">
                  <a16:creationId xmlns:a16="http://schemas.microsoft.com/office/drawing/2014/main" id="{1B197F0D-F24F-254F-8E9F-226433F9D467}"/>
                </a:ext>
              </a:extLst>
            </p:cNvPr>
            <p:cNvSpPr>
              <a:spLocks noChangeShapeType="1"/>
            </p:cNvSpPr>
            <p:nvPr/>
          </p:nvSpPr>
          <p:spPr bwMode="auto">
            <a:xfrm flipV="1">
              <a:off x="5395913" y="1903413"/>
              <a:ext cx="331788" cy="192088"/>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2" name="Freeform 32">
              <a:extLst>
                <a:ext uri="{FF2B5EF4-FFF2-40B4-BE49-F238E27FC236}">
                  <a16:creationId xmlns:a16="http://schemas.microsoft.com/office/drawing/2014/main" id="{0C8B6EBA-262A-0A44-8A98-78AFF2584423}"/>
                </a:ext>
              </a:extLst>
            </p:cNvPr>
            <p:cNvSpPr>
              <a:spLocks/>
            </p:cNvSpPr>
            <p:nvPr/>
          </p:nvSpPr>
          <p:spPr bwMode="auto">
            <a:xfrm>
              <a:off x="5464175" y="1831975"/>
              <a:ext cx="263525" cy="336550"/>
            </a:xfrm>
            <a:custGeom>
              <a:avLst/>
              <a:gdLst>
                <a:gd name="T0" fmla="*/ 0 w 166"/>
                <a:gd name="T1" fmla="*/ 0 h 212"/>
                <a:gd name="T2" fmla="*/ 166 w 166"/>
                <a:gd name="T3" fmla="*/ 45 h 212"/>
                <a:gd name="T4" fmla="*/ 123 w 166"/>
                <a:gd name="T5" fmla="*/ 212 h 212"/>
              </a:gdLst>
              <a:ahLst/>
              <a:cxnLst>
                <a:cxn ang="0">
                  <a:pos x="T0" y="T1"/>
                </a:cxn>
                <a:cxn ang="0">
                  <a:pos x="T2" y="T3"/>
                </a:cxn>
                <a:cxn ang="0">
                  <a:pos x="T4" y="T5"/>
                </a:cxn>
              </a:cxnLst>
              <a:rect l="0" t="0" r="r" b="b"/>
              <a:pathLst>
                <a:path w="166" h="212">
                  <a:moveTo>
                    <a:pt x="0" y="0"/>
                  </a:moveTo>
                  <a:lnTo>
                    <a:pt x="166" y="45"/>
                  </a:lnTo>
                  <a:lnTo>
                    <a:pt x="123" y="212"/>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3" name="Line 33">
              <a:extLst>
                <a:ext uri="{FF2B5EF4-FFF2-40B4-BE49-F238E27FC236}">
                  <a16:creationId xmlns:a16="http://schemas.microsoft.com/office/drawing/2014/main" id="{CEC16892-D883-584D-BE06-6F80A1D95198}"/>
                </a:ext>
              </a:extLst>
            </p:cNvPr>
            <p:cNvSpPr>
              <a:spLocks noChangeShapeType="1"/>
            </p:cNvSpPr>
            <p:nvPr/>
          </p:nvSpPr>
          <p:spPr bwMode="auto">
            <a:xfrm>
              <a:off x="5395913" y="3044825"/>
              <a:ext cx="331788" cy="195263"/>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4" name="Freeform 34">
              <a:extLst>
                <a:ext uri="{FF2B5EF4-FFF2-40B4-BE49-F238E27FC236}">
                  <a16:creationId xmlns:a16="http://schemas.microsoft.com/office/drawing/2014/main" id="{41660930-0360-D241-8B4C-6BB500578F79}"/>
                </a:ext>
              </a:extLst>
            </p:cNvPr>
            <p:cNvSpPr>
              <a:spLocks/>
            </p:cNvSpPr>
            <p:nvPr/>
          </p:nvSpPr>
          <p:spPr bwMode="auto">
            <a:xfrm>
              <a:off x="5464175" y="2976563"/>
              <a:ext cx="263525" cy="331788"/>
            </a:xfrm>
            <a:custGeom>
              <a:avLst/>
              <a:gdLst>
                <a:gd name="T0" fmla="*/ 123 w 166"/>
                <a:gd name="T1" fmla="*/ 0 h 209"/>
                <a:gd name="T2" fmla="*/ 166 w 166"/>
                <a:gd name="T3" fmla="*/ 166 h 209"/>
                <a:gd name="T4" fmla="*/ 0 w 166"/>
                <a:gd name="T5" fmla="*/ 209 h 209"/>
              </a:gdLst>
              <a:ahLst/>
              <a:cxnLst>
                <a:cxn ang="0">
                  <a:pos x="T0" y="T1"/>
                </a:cxn>
                <a:cxn ang="0">
                  <a:pos x="T2" y="T3"/>
                </a:cxn>
                <a:cxn ang="0">
                  <a:pos x="T4" y="T5"/>
                </a:cxn>
              </a:cxnLst>
              <a:rect l="0" t="0" r="r" b="b"/>
              <a:pathLst>
                <a:path w="166" h="209">
                  <a:moveTo>
                    <a:pt x="123" y="0"/>
                  </a:moveTo>
                  <a:lnTo>
                    <a:pt x="166" y="166"/>
                  </a:lnTo>
                  <a:lnTo>
                    <a:pt x="0" y="209"/>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5" name="Oval 35">
              <a:extLst>
                <a:ext uri="{FF2B5EF4-FFF2-40B4-BE49-F238E27FC236}">
                  <a16:creationId xmlns:a16="http://schemas.microsoft.com/office/drawing/2014/main" id="{C614956E-92ED-334E-9F7B-122C4AF02D94}"/>
                </a:ext>
              </a:extLst>
            </p:cNvPr>
            <p:cNvSpPr>
              <a:spLocks noChangeArrowheads="1"/>
            </p:cNvSpPr>
            <p:nvPr/>
          </p:nvSpPr>
          <p:spPr bwMode="auto">
            <a:xfrm>
              <a:off x="4398963" y="1903413"/>
              <a:ext cx="344488" cy="344488"/>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6" name="Freeform 36">
              <a:extLst>
                <a:ext uri="{FF2B5EF4-FFF2-40B4-BE49-F238E27FC236}">
                  <a16:creationId xmlns:a16="http://schemas.microsoft.com/office/drawing/2014/main" id="{C7BADD37-FB1D-2946-8F4D-F2A3FB650132}"/>
                </a:ext>
              </a:extLst>
            </p:cNvPr>
            <p:cNvSpPr>
              <a:spLocks/>
            </p:cNvSpPr>
            <p:nvPr/>
          </p:nvSpPr>
          <p:spPr bwMode="auto">
            <a:xfrm>
              <a:off x="4264025" y="2414588"/>
              <a:ext cx="615950" cy="1493838"/>
            </a:xfrm>
            <a:custGeom>
              <a:avLst/>
              <a:gdLst>
                <a:gd name="T0" fmla="*/ 106 w 145"/>
                <a:gd name="T1" fmla="*/ 351 h 351"/>
                <a:gd name="T2" fmla="*/ 106 w 145"/>
                <a:gd name="T3" fmla="*/ 194 h 351"/>
                <a:gd name="T4" fmla="*/ 145 w 145"/>
                <a:gd name="T5" fmla="*/ 150 h 351"/>
                <a:gd name="T6" fmla="*/ 145 w 145"/>
                <a:gd name="T7" fmla="*/ 72 h 351"/>
                <a:gd name="T8" fmla="*/ 72 w 145"/>
                <a:gd name="T9" fmla="*/ 0 h 351"/>
                <a:gd name="T10" fmla="*/ 0 w 145"/>
                <a:gd name="T11" fmla="*/ 72 h 351"/>
                <a:gd name="T12" fmla="*/ 0 w 145"/>
                <a:gd name="T13" fmla="*/ 150 h 351"/>
                <a:gd name="T14" fmla="*/ 39 w 145"/>
                <a:gd name="T15" fmla="*/ 194 h 351"/>
                <a:gd name="T16" fmla="*/ 39 w 145"/>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51">
                  <a:moveTo>
                    <a:pt x="106" y="351"/>
                  </a:moveTo>
                  <a:cubicBezTo>
                    <a:pt x="106" y="194"/>
                    <a:pt x="106" y="194"/>
                    <a:pt x="106" y="194"/>
                  </a:cubicBezTo>
                  <a:cubicBezTo>
                    <a:pt x="129" y="186"/>
                    <a:pt x="145" y="173"/>
                    <a:pt x="145" y="150"/>
                  </a:cubicBezTo>
                  <a:cubicBezTo>
                    <a:pt x="145" y="72"/>
                    <a:pt x="145" y="72"/>
                    <a:pt x="145" y="72"/>
                  </a:cubicBezTo>
                  <a:cubicBezTo>
                    <a:pt x="145" y="32"/>
                    <a:pt x="112" y="0"/>
                    <a:pt x="72" y="0"/>
                  </a:cubicBezTo>
                  <a:cubicBezTo>
                    <a:pt x="32" y="0"/>
                    <a:pt x="0" y="32"/>
                    <a:pt x="0" y="72"/>
                  </a:cubicBezTo>
                  <a:cubicBezTo>
                    <a:pt x="0" y="150"/>
                    <a:pt x="0" y="150"/>
                    <a:pt x="0" y="150"/>
                  </a:cubicBezTo>
                  <a:cubicBezTo>
                    <a:pt x="0" y="173"/>
                    <a:pt x="16" y="186"/>
                    <a:pt x="39" y="194"/>
                  </a:cubicBezTo>
                  <a:cubicBezTo>
                    <a:pt x="39" y="351"/>
                    <a:pt x="39" y="351"/>
                    <a:pt x="39" y="351"/>
                  </a:cubicBez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7" name="Line 37">
              <a:extLst>
                <a:ext uri="{FF2B5EF4-FFF2-40B4-BE49-F238E27FC236}">
                  <a16:creationId xmlns:a16="http://schemas.microsoft.com/office/drawing/2014/main" id="{C269F9F4-1054-2D4F-A018-905977218006}"/>
                </a:ext>
              </a:extLst>
            </p:cNvPr>
            <p:cNvSpPr>
              <a:spLocks noChangeShapeType="1"/>
            </p:cNvSpPr>
            <p:nvPr/>
          </p:nvSpPr>
          <p:spPr bwMode="auto">
            <a:xfrm flipH="1">
              <a:off x="3416300" y="3044825"/>
              <a:ext cx="331788" cy="195263"/>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8" name="Freeform 38">
              <a:extLst>
                <a:ext uri="{FF2B5EF4-FFF2-40B4-BE49-F238E27FC236}">
                  <a16:creationId xmlns:a16="http://schemas.microsoft.com/office/drawing/2014/main" id="{0FCF823B-E98D-2647-B31B-56907B8EC43C}"/>
                </a:ext>
              </a:extLst>
            </p:cNvPr>
            <p:cNvSpPr>
              <a:spLocks/>
            </p:cNvSpPr>
            <p:nvPr/>
          </p:nvSpPr>
          <p:spPr bwMode="auto">
            <a:xfrm>
              <a:off x="3416300" y="2976563"/>
              <a:ext cx="263525" cy="331788"/>
            </a:xfrm>
            <a:custGeom>
              <a:avLst/>
              <a:gdLst>
                <a:gd name="T0" fmla="*/ 166 w 166"/>
                <a:gd name="T1" fmla="*/ 209 h 209"/>
                <a:gd name="T2" fmla="*/ 0 w 166"/>
                <a:gd name="T3" fmla="*/ 166 h 209"/>
                <a:gd name="T4" fmla="*/ 43 w 166"/>
                <a:gd name="T5" fmla="*/ 0 h 209"/>
              </a:gdLst>
              <a:ahLst/>
              <a:cxnLst>
                <a:cxn ang="0">
                  <a:pos x="T0" y="T1"/>
                </a:cxn>
                <a:cxn ang="0">
                  <a:pos x="T2" y="T3"/>
                </a:cxn>
                <a:cxn ang="0">
                  <a:pos x="T4" y="T5"/>
                </a:cxn>
              </a:cxnLst>
              <a:rect l="0" t="0" r="r" b="b"/>
              <a:pathLst>
                <a:path w="166" h="209">
                  <a:moveTo>
                    <a:pt x="166" y="209"/>
                  </a:moveTo>
                  <a:lnTo>
                    <a:pt x="0" y="166"/>
                  </a:lnTo>
                  <a:lnTo>
                    <a:pt x="43" y="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9" name="Line 39">
              <a:extLst>
                <a:ext uri="{FF2B5EF4-FFF2-40B4-BE49-F238E27FC236}">
                  <a16:creationId xmlns:a16="http://schemas.microsoft.com/office/drawing/2014/main" id="{39C0689C-ECE0-4E49-B5A4-127F5892486B}"/>
                </a:ext>
              </a:extLst>
            </p:cNvPr>
            <p:cNvSpPr>
              <a:spLocks noChangeShapeType="1"/>
            </p:cNvSpPr>
            <p:nvPr/>
          </p:nvSpPr>
          <p:spPr bwMode="auto">
            <a:xfrm flipH="1" flipV="1">
              <a:off x="3416300" y="1903413"/>
              <a:ext cx="331788" cy="192088"/>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90" name="Freeform 40">
              <a:extLst>
                <a:ext uri="{FF2B5EF4-FFF2-40B4-BE49-F238E27FC236}">
                  <a16:creationId xmlns:a16="http://schemas.microsoft.com/office/drawing/2014/main" id="{C1AE3975-4706-084D-B344-9E2FDD0E3BD3}"/>
                </a:ext>
              </a:extLst>
            </p:cNvPr>
            <p:cNvSpPr>
              <a:spLocks/>
            </p:cNvSpPr>
            <p:nvPr/>
          </p:nvSpPr>
          <p:spPr bwMode="auto">
            <a:xfrm>
              <a:off x="3416300" y="1831975"/>
              <a:ext cx="263525" cy="336550"/>
            </a:xfrm>
            <a:custGeom>
              <a:avLst/>
              <a:gdLst>
                <a:gd name="T0" fmla="*/ 43 w 166"/>
                <a:gd name="T1" fmla="*/ 212 h 212"/>
                <a:gd name="T2" fmla="*/ 0 w 166"/>
                <a:gd name="T3" fmla="*/ 45 h 212"/>
                <a:gd name="T4" fmla="*/ 166 w 166"/>
                <a:gd name="T5" fmla="*/ 0 h 212"/>
              </a:gdLst>
              <a:ahLst/>
              <a:cxnLst>
                <a:cxn ang="0">
                  <a:pos x="T0" y="T1"/>
                </a:cxn>
                <a:cxn ang="0">
                  <a:pos x="T2" y="T3"/>
                </a:cxn>
                <a:cxn ang="0">
                  <a:pos x="T4" y="T5"/>
                </a:cxn>
              </a:cxnLst>
              <a:rect l="0" t="0" r="r" b="b"/>
              <a:pathLst>
                <a:path w="166" h="212">
                  <a:moveTo>
                    <a:pt x="43" y="212"/>
                  </a:moveTo>
                  <a:lnTo>
                    <a:pt x="0" y="45"/>
                  </a:lnTo>
                  <a:lnTo>
                    <a:pt x="166" y="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sp>
        <p:nvSpPr>
          <p:cNvPr id="49" name="TextBox 48">
            <a:extLst>
              <a:ext uri="{FF2B5EF4-FFF2-40B4-BE49-F238E27FC236}">
                <a16:creationId xmlns:a16="http://schemas.microsoft.com/office/drawing/2014/main" id="{30A2B63E-C3D7-7D4F-991A-48105A1BB65C}"/>
              </a:ext>
            </a:extLst>
          </p:cNvPr>
          <p:cNvSpPr txBox="1"/>
          <p:nvPr/>
        </p:nvSpPr>
        <p:spPr>
          <a:xfrm>
            <a:off x="1059119" y="3770029"/>
            <a:ext cx="1455481" cy="490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787" tIns="50787" rIns="50787" bIns="50787"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algn="r"/>
            <a:r>
              <a:rPr lang="en-US" sz="1400" b="1" dirty="0">
                <a:solidFill>
                  <a:srgbClr val="008279"/>
                </a:solidFill>
                <a:latin typeface="IBM Plex Sans" charset="0"/>
                <a:ea typeface="IBM Plex Sans" charset="0"/>
                <a:cs typeface="IBM Plex Sans" charset="0"/>
              </a:rPr>
              <a:t>speed and agility </a:t>
            </a:r>
          </a:p>
        </p:txBody>
      </p:sp>
      <p:sp>
        <p:nvSpPr>
          <p:cNvPr id="50" name="TextBox 49">
            <a:extLst>
              <a:ext uri="{FF2B5EF4-FFF2-40B4-BE49-F238E27FC236}">
                <a16:creationId xmlns:a16="http://schemas.microsoft.com/office/drawing/2014/main" id="{3616B361-E050-8F4A-B47B-2512EC00B144}"/>
              </a:ext>
            </a:extLst>
          </p:cNvPr>
          <p:cNvSpPr txBox="1"/>
          <p:nvPr/>
        </p:nvSpPr>
        <p:spPr>
          <a:xfrm>
            <a:off x="3968310" y="3770029"/>
            <a:ext cx="1746690" cy="490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787" tIns="50787" rIns="50787" bIns="50787"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algn="r"/>
            <a:r>
              <a:rPr lang="en-US" sz="1400" b="1" dirty="0">
                <a:solidFill>
                  <a:srgbClr val="008279"/>
                </a:solidFill>
                <a:latin typeface="IBM Plex Sans" charset="0"/>
                <a:ea typeface="IBM Plex Sans" charset="0"/>
                <a:cs typeface="IBM Plex Sans" charset="0"/>
              </a:rPr>
              <a:t>improved serviceability</a:t>
            </a:r>
          </a:p>
        </p:txBody>
      </p:sp>
      <p:sp>
        <p:nvSpPr>
          <p:cNvPr id="51" name="TextBox 50">
            <a:extLst>
              <a:ext uri="{FF2B5EF4-FFF2-40B4-BE49-F238E27FC236}">
                <a16:creationId xmlns:a16="http://schemas.microsoft.com/office/drawing/2014/main" id="{664F5109-7D25-FA45-90DB-7A86C9B50F1D}"/>
              </a:ext>
            </a:extLst>
          </p:cNvPr>
          <p:cNvSpPr txBox="1"/>
          <p:nvPr/>
        </p:nvSpPr>
        <p:spPr>
          <a:xfrm>
            <a:off x="7236299" y="3775944"/>
            <a:ext cx="1247525" cy="490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0787" tIns="50787" rIns="50787" bIns="50787"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algn="r"/>
            <a:r>
              <a:rPr lang="en-US" sz="1400" b="1" dirty="0">
                <a:solidFill>
                  <a:srgbClr val="008279"/>
                </a:solidFill>
                <a:latin typeface="IBM Plex Sans" charset="0"/>
                <a:ea typeface="IBM Plex Sans" charset="0"/>
                <a:cs typeface="IBM Plex Sans" charset="0"/>
              </a:rPr>
              <a:t>confidence and speed</a:t>
            </a:r>
          </a:p>
        </p:txBody>
      </p:sp>
    </p:spTree>
    <p:extLst>
      <p:ext uri="{BB962C8B-B14F-4D97-AF65-F5344CB8AC3E}">
        <p14:creationId xmlns:p14="http://schemas.microsoft.com/office/powerpoint/2010/main" val="6243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C1B15F-C432-CF4B-B6FE-CBF85CD24E05}"/>
              </a:ext>
            </a:extLst>
          </p:cNvPr>
          <p:cNvSpPr/>
          <p:nvPr/>
        </p:nvSpPr>
        <p:spPr>
          <a:xfrm>
            <a:off x="2286000" y="1062990"/>
            <a:ext cx="6858000" cy="3468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B3A6F85B-DB1E-A540-8BEC-CED66F4F007B}"/>
              </a:ext>
            </a:extLst>
          </p:cNvPr>
          <p:cNvSpPr>
            <a:spLocks noGrp="1"/>
          </p:cNvSpPr>
          <p:nvPr>
            <p:ph type="title"/>
          </p:nvPr>
        </p:nvSpPr>
        <p:spPr/>
        <p:txBody>
          <a:bodyPr/>
          <a:lstStyle/>
          <a:p>
            <a:r>
              <a:rPr lang="en-US" kern="0" dirty="0"/>
              <a:t>As you look at ways to add </a:t>
            </a:r>
            <a:r>
              <a:rPr lang="en-US" b="1" kern="0" dirty="0"/>
              <a:t>intelligence</a:t>
            </a:r>
            <a:r>
              <a:rPr lang="en-US" kern="0" dirty="0"/>
              <a:t> to your </a:t>
            </a:r>
            <a:r>
              <a:rPr lang="en-US" b="1" kern="0" dirty="0"/>
              <a:t>supply chain</a:t>
            </a:r>
            <a:r>
              <a:rPr lang="en-US" kern="0" dirty="0"/>
              <a:t>, consider these questions:</a:t>
            </a:r>
            <a:endParaRPr lang="en-US" dirty="0"/>
          </a:p>
        </p:txBody>
      </p:sp>
      <p:pic>
        <p:nvPicPr>
          <p:cNvPr id="15" name="Picture 4" descr="36905237.jpg">
            <a:extLst>
              <a:ext uri="{FF2B5EF4-FFF2-40B4-BE49-F238E27FC236}">
                <a16:creationId xmlns:a16="http://schemas.microsoft.com/office/drawing/2014/main" id="{D3B8E8C5-BD7E-8F42-86D4-D7E75960BFFF}"/>
              </a:ext>
            </a:extLst>
          </p:cNvPr>
          <p:cNvPicPr>
            <a:picLocks noChangeAspect="1" noChangeArrowheads="1"/>
          </p:cNvPicPr>
          <p:nvPr/>
        </p:nvPicPr>
        <p:blipFill rotWithShape="1">
          <a:blip r:embed="rId3" cstate="screen">
            <a:alphaModFix amt="73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bwMode="auto">
          <a:xfrm>
            <a:off x="6842236" y="1062990"/>
            <a:ext cx="2299662" cy="34683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ox on a conveyer belt">
            <a:extLst>
              <a:ext uri="{FF2B5EF4-FFF2-40B4-BE49-F238E27FC236}">
                <a16:creationId xmlns:a16="http://schemas.microsoft.com/office/drawing/2014/main" id="{15389A65-367C-8041-8439-11359E4408E6}"/>
              </a:ext>
            </a:extLst>
          </p:cNvPr>
          <p:cNvPicPr>
            <a:picLocks noChangeAspect="1" noChangeArrowheads="1"/>
          </p:cNvPicPr>
          <p:nvPr/>
        </p:nvPicPr>
        <p:blipFill rotWithShape="1">
          <a:blip r:embed="rId5" cstate="screen">
            <a:alphaModFix amt="51000"/>
            <a:extLst>
              <a:ext uri="{BEBA8EAE-BF5A-486C-A8C5-ECC9F3942E4B}">
                <a14:imgProps xmlns:a14="http://schemas.microsoft.com/office/drawing/2010/main">
                  <a14:imgLayer r:embed="rId6">
                    <a14:imgEffect>
                      <a14:sharpenSoften amount="10000"/>
                    </a14:imgEffect>
                    <a14:imgEffect>
                      <a14:colorTemperature colorTemp="8800"/>
                    </a14:imgEffect>
                    <a14:imgEffect>
                      <a14:saturation sat="300000"/>
                    </a14:imgEffect>
                    <a14:imgEffect>
                      <a14:brightnessContrast bright="32000" contrast="-9000"/>
                    </a14:imgEffect>
                  </a14:imgLayer>
                </a14:imgProps>
              </a:ext>
              <a:ext uri="{28A0092B-C50C-407E-A947-70E740481C1C}">
                <a14:useLocalDpi xmlns:a14="http://schemas.microsoft.com/office/drawing/2010/main"/>
              </a:ext>
            </a:extLst>
          </a:blip>
          <a:srcRect/>
          <a:stretch/>
        </p:blipFill>
        <p:spPr bwMode="auto">
          <a:xfrm>
            <a:off x="2286000" y="1062990"/>
            <a:ext cx="2334618" cy="34683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08864F9-C62C-3A42-910F-ED9D9BF0715A}"/>
              </a:ext>
            </a:extLst>
          </p:cNvPr>
          <p:cNvSpPr/>
          <p:nvPr/>
        </p:nvSpPr>
        <p:spPr>
          <a:xfrm>
            <a:off x="2434414" y="2280464"/>
            <a:ext cx="2016486" cy="2031325"/>
          </a:xfrm>
          <a:prstGeom prst="rect">
            <a:avLst/>
          </a:prstGeom>
          <a:solidFill>
            <a:schemeClr val="bg2">
              <a:lumMod val="75000"/>
              <a:alpha val="40000"/>
            </a:schemeClr>
          </a:solidFill>
        </p:spPr>
        <p:txBody>
          <a:bodyPr wrap="square">
            <a:noAutofit/>
          </a:bodyPr>
          <a:lstStyle/>
          <a:p>
            <a:pPr lvl="0">
              <a:spcAft>
                <a:spcPts val="2400"/>
              </a:spcAft>
            </a:pPr>
            <a:r>
              <a:rPr lang="en-US" dirty="0">
                <a:solidFill>
                  <a:schemeClr val="bg2"/>
                </a:solidFill>
                <a:latin typeface="IBM Plex Sans" charset="0"/>
                <a:ea typeface="IBM Plex Sans" charset="0"/>
                <a:cs typeface="IBM Plex Sans" charset="0"/>
              </a:rPr>
              <a:t>Which areas of your supply chain can </a:t>
            </a:r>
            <a:r>
              <a:rPr lang="en-US" b="1" dirty="0">
                <a:solidFill>
                  <a:schemeClr val="bg2"/>
                </a:solidFill>
                <a:latin typeface="IBM Plex Sans" charset="0"/>
                <a:ea typeface="IBM Plex Sans" charset="0"/>
                <a:cs typeface="IBM Plex Sans" charset="0"/>
              </a:rPr>
              <a:t>benefit </a:t>
            </a:r>
            <a:r>
              <a:rPr lang="en-US" dirty="0">
                <a:solidFill>
                  <a:schemeClr val="bg2"/>
                </a:solidFill>
                <a:latin typeface="IBM Plex Sans" charset="0"/>
                <a:ea typeface="IBM Plex Sans" charset="0"/>
                <a:cs typeface="IBM Plex Sans" charset="0"/>
              </a:rPr>
              <a:t>most from the infusion of new technology? </a:t>
            </a:r>
          </a:p>
        </p:txBody>
      </p:sp>
      <p:pic>
        <p:nvPicPr>
          <p:cNvPr id="18" name="Picture 2" descr="55892752.jpg">
            <a:extLst>
              <a:ext uri="{FF2B5EF4-FFF2-40B4-BE49-F238E27FC236}">
                <a16:creationId xmlns:a16="http://schemas.microsoft.com/office/drawing/2014/main" id="{BC4DA524-8EC4-4647-89E9-3C7E90A41F58}"/>
              </a:ext>
            </a:extLst>
          </p:cNvPr>
          <p:cNvPicPr>
            <a:picLocks noChangeAspect="1" noChangeArrowheads="1"/>
          </p:cNvPicPr>
          <p:nvPr/>
        </p:nvPicPr>
        <p:blipFill rotWithShape="1">
          <a:blip r:embed="rId7" cstate="screen">
            <a:alphaModFix amt="71000"/>
            <a:extLst>
              <a:ext uri="{BEBA8EAE-BF5A-486C-A8C5-ECC9F3942E4B}">
                <a14:imgProps xmlns:a14="http://schemas.microsoft.com/office/drawing/2010/main">
                  <a14:imgLayer r:embed="rId8">
                    <a14:imgEffect>
                      <a14:sharpenSoften amount="-2000"/>
                    </a14:imgEffect>
                    <a14:imgEffect>
                      <a14:brightnessContrast bright="-1000"/>
                    </a14:imgEffect>
                  </a14:imgLayer>
                </a14:imgProps>
              </a:ext>
              <a:ext uri="{28A0092B-C50C-407E-A947-70E740481C1C}">
                <a14:useLocalDpi xmlns:a14="http://schemas.microsoft.com/office/drawing/2010/main"/>
              </a:ext>
            </a:extLst>
          </a:blip>
          <a:srcRect/>
          <a:stretch/>
        </p:blipFill>
        <p:spPr bwMode="auto">
          <a:xfrm>
            <a:off x="4577303" y="1062990"/>
            <a:ext cx="2329392" cy="34683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BA4FB32-78A1-B140-92DF-7D89BD31254D}"/>
              </a:ext>
            </a:extLst>
          </p:cNvPr>
          <p:cNvSpPr/>
          <p:nvPr/>
        </p:nvSpPr>
        <p:spPr>
          <a:xfrm>
            <a:off x="4622719" y="2280464"/>
            <a:ext cx="2148840" cy="2028646"/>
          </a:xfrm>
          <a:prstGeom prst="rect">
            <a:avLst/>
          </a:prstGeom>
          <a:solidFill>
            <a:schemeClr val="bg2">
              <a:lumMod val="75000"/>
              <a:alpha val="40000"/>
            </a:schemeClr>
          </a:solidFill>
        </p:spPr>
        <p:txBody>
          <a:bodyPr wrap="square">
            <a:noAutofit/>
          </a:bodyPr>
          <a:lstStyle/>
          <a:p>
            <a:pPr>
              <a:spcAft>
                <a:spcPts val="2400"/>
              </a:spcAft>
            </a:pPr>
            <a:r>
              <a:rPr lang="en-US" dirty="0">
                <a:solidFill>
                  <a:schemeClr val="bg2"/>
                </a:solidFill>
                <a:latin typeface="IBM Plex Sans" charset="0"/>
              </a:rPr>
              <a:t>How responsive is your supply chain and decision making to the data and its perishability?</a:t>
            </a:r>
          </a:p>
        </p:txBody>
      </p:sp>
      <p:sp>
        <p:nvSpPr>
          <p:cNvPr id="20" name="Rectangle 19">
            <a:extLst>
              <a:ext uri="{FF2B5EF4-FFF2-40B4-BE49-F238E27FC236}">
                <a16:creationId xmlns:a16="http://schemas.microsoft.com/office/drawing/2014/main" id="{950B8D97-3B5D-0C44-A6A2-7EEC025B4890}"/>
              </a:ext>
            </a:extLst>
          </p:cNvPr>
          <p:cNvSpPr/>
          <p:nvPr/>
        </p:nvSpPr>
        <p:spPr>
          <a:xfrm>
            <a:off x="6903720" y="2277785"/>
            <a:ext cx="2145865" cy="2031325"/>
          </a:xfrm>
          <a:prstGeom prst="rect">
            <a:avLst/>
          </a:prstGeom>
          <a:solidFill>
            <a:schemeClr val="bg2">
              <a:lumMod val="75000"/>
              <a:alpha val="40000"/>
            </a:schemeClr>
          </a:solidFill>
        </p:spPr>
        <p:txBody>
          <a:bodyPr wrap="square">
            <a:noAutofit/>
          </a:bodyPr>
          <a:lstStyle/>
          <a:p>
            <a:pPr lvl="0"/>
            <a:r>
              <a:rPr lang="en-US" dirty="0">
                <a:solidFill>
                  <a:schemeClr val="bg2"/>
                </a:solidFill>
                <a:latin typeface="IBM Plex Sans" charset="0"/>
                <a:ea typeface="IBM Plex Sans" charset="0"/>
                <a:cs typeface="IBM Plex Sans" charset="0"/>
              </a:rPr>
              <a:t>What should you do</a:t>
            </a:r>
            <a:r>
              <a:rPr lang="en-US" b="1" dirty="0">
                <a:solidFill>
                  <a:schemeClr val="bg2"/>
                </a:solidFill>
                <a:latin typeface="IBM Plex Sans" charset="0"/>
                <a:ea typeface="IBM Plex Sans" charset="0"/>
                <a:cs typeface="IBM Plex Sans" charset="0"/>
              </a:rPr>
              <a:t> today </a:t>
            </a:r>
            <a:r>
              <a:rPr lang="en-US" dirty="0">
                <a:solidFill>
                  <a:schemeClr val="bg2"/>
                </a:solidFill>
                <a:latin typeface="IBM Plex Sans" charset="0"/>
                <a:ea typeface="IBM Plex Sans" charset="0"/>
                <a:cs typeface="IBM Plex Sans" charset="0"/>
              </a:rPr>
              <a:t>to be ready for the </a:t>
            </a:r>
            <a:r>
              <a:rPr lang="en-US" b="1" dirty="0">
                <a:solidFill>
                  <a:schemeClr val="bg2"/>
                </a:solidFill>
                <a:latin typeface="IBM Plex Sans" charset="0"/>
                <a:ea typeface="IBM Plex Sans" charset="0"/>
                <a:cs typeface="IBM Plex Sans" charset="0"/>
              </a:rPr>
              <a:t>future</a:t>
            </a:r>
            <a:r>
              <a:rPr lang="en-US" dirty="0">
                <a:solidFill>
                  <a:schemeClr val="bg2"/>
                </a:solidFill>
                <a:latin typeface="IBM Plex Sans" charset="0"/>
                <a:ea typeface="IBM Plex Sans" charset="0"/>
                <a:cs typeface="IBM Plex Sans" charset="0"/>
              </a:rPr>
              <a:t> of </a:t>
            </a:r>
          </a:p>
          <a:p>
            <a:pPr lvl="0"/>
            <a:r>
              <a:rPr lang="en-US" dirty="0">
                <a:solidFill>
                  <a:schemeClr val="bg2"/>
                </a:solidFill>
                <a:latin typeface="IBM Plex Sans" charset="0"/>
                <a:ea typeface="IBM Plex Sans" charset="0"/>
                <a:cs typeface="IBM Plex Sans" charset="0"/>
              </a:rPr>
              <a:t>technology-enabled supply chains?</a:t>
            </a:r>
          </a:p>
        </p:txBody>
      </p:sp>
    </p:spTree>
    <p:extLst>
      <p:ext uri="{BB962C8B-B14F-4D97-AF65-F5344CB8AC3E}">
        <p14:creationId xmlns:p14="http://schemas.microsoft.com/office/powerpoint/2010/main" val="3943060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Top Corners Rounded 20"/>
          <p:cNvSpPr/>
          <p:nvPr/>
        </p:nvSpPr>
        <p:spPr>
          <a:xfrm rot="16200000">
            <a:off x="5757300" y="-2230587"/>
            <a:ext cx="372604" cy="6400804"/>
          </a:xfrm>
          <a:prstGeom prst="round2SameRect">
            <a:avLst>
              <a:gd name="adj1" fmla="val 50000"/>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4" name="Rectangle: Top Corners Rounded 23"/>
          <p:cNvSpPr/>
          <p:nvPr/>
        </p:nvSpPr>
        <p:spPr>
          <a:xfrm rot="16200000">
            <a:off x="5757300" y="-1627032"/>
            <a:ext cx="372604" cy="6400804"/>
          </a:xfrm>
          <a:prstGeom prst="round2SameRect">
            <a:avLst>
              <a:gd name="adj1" fmla="val 50000"/>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5" name="Rectangle: Top Corners Rounded 24"/>
          <p:cNvSpPr/>
          <p:nvPr/>
        </p:nvSpPr>
        <p:spPr>
          <a:xfrm rot="16200000">
            <a:off x="5757300" y="-1006738"/>
            <a:ext cx="372604" cy="6400804"/>
          </a:xfrm>
          <a:prstGeom prst="round2SameRect">
            <a:avLst>
              <a:gd name="adj1" fmla="val 50000"/>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6" name="Rectangle: Top Corners Rounded 25"/>
          <p:cNvSpPr/>
          <p:nvPr/>
        </p:nvSpPr>
        <p:spPr>
          <a:xfrm rot="16200000">
            <a:off x="5757300" y="-394828"/>
            <a:ext cx="372604" cy="6400804"/>
          </a:xfrm>
          <a:prstGeom prst="round2SameRect">
            <a:avLst>
              <a:gd name="adj1" fmla="val 50000"/>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7" name="Rectangle: Top Corners Rounded 26"/>
          <p:cNvSpPr/>
          <p:nvPr/>
        </p:nvSpPr>
        <p:spPr>
          <a:xfrm rot="16200000">
            <a:off x="5768946" y="220373"/>
            <a:ext cx="349312" cy="6400804"/>
          </a:xfrm>
          <a:prstGeom prst="round2SameRect">
            <a:avLst>
              <a:gd name="adj1" fmla="val 44358"/>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8" name="Rectangle: Top Corners Rounded 27"/>
          <p:cNvSpPr/>
          <p:nvPr/>
        </p:nvSpPr>
        <p:spPr>
          <a:xfrm rot="16200000">
            <a:off x="5757299" y="812282"/>
            <a:ext cx="372604" cy="6400801"/>
          </a:xfrm>
          <a:prstGeom prst="round2SameRect">
            <a:avLst>
              <a:gd name="adj1" fmla="val 50000"/>
              <a:gd name="adj2" fmla="val 0"/>
            </a:avLst>
          </a:prstGeom>
          <a:solidFill>
            <a:srgbClr val="02B0DB"/>
          </a:solidFill>
        </p:spPr>
        <p:txBody>
          <a:bodyPr wrap="square" lIns="0" tIns="0" rIns="0" bIns="0" rtlCol="0" anchor="ctr">
            <a:no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7" name="TextBox 6"/>
          <p:cNvSpPr txBox="1"/>
          <p:nvPr/>
        </p:nvSpPr>
        <p:spPr>
          <a:xfrm>
            <a:off x="3437517" y="2634218"/>
            <a:ext cx="2249671" cy="338554"/>
          </a:xfrm>
          <a:prstGeom prst="rect">
            <a:avLst/>
          </a:prstGeom>
          <a:noFill/>
        </p:spPr>
        <p:txBody>
          <a:bodyPr>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Natural Language</a:t>
            </a:r>
          </a:p>
        </p:txBody>
      </p:sp>
      <p:sp>
        <p:nvSpPr>
          <p:cNvPr id="10" name="TextBox 9"/>
          <p:cNvSpPr txBox="1"/>
          <p:nvPr/>
        </p:nvSpPr>
        <p:spPr>
          <a:xfrm>
            <a:off x="3429144" y="3246119"/>
            <a:ext cx="4173906" cy="338554"/>
          </a:xfrm>
          <a:prstGeom prst="rect">
            <a:avLst/>
          </a:prstGeom>
          <a:noFill/>
        </p:spPr>
        <p:txBody>
          <a:bodyPr wrap="square">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Cognitive Technologies</a:t>
            </a:r>
          </a:p>
        </p:txBody>
      </p:sp>
      <p:sp>
        <p:nvSpPr>
          <p:cNvPr id="13" name="TextBox 12"/>
          <p:cNvSpPr txBox="1"/>
          <p:nvPr/>
        </p:nvSpPr>
        <p:spPr>
          <a:xfrm>
            <a:off x="3445421" y="1404093"/>
            <a:ext cx="2194527" cy="338554"/>
          </a:xfrm>
          <a:prstGeom prst="rect">
            <a:avLst/>
          </a:prstGeom>
          <a:noFill/>
        </p:spPr>
        <p:txBody>
          <a:bodyPr>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Evidence-based</a:t>
            </a:r>
          </a:p>
        </p:txBody>
      </p:sp>
      <p:sp>
        <p:nvSpPr>
          <p:cNvPr id="16" name="TextBox 15"/>
          <p:cNvSpPr txBox="1"/>
          <p:nvPr/>
        </p:nvSpPr>
        <p:spPr>
          <a:xfrm>
            <a:off x="3429000" y="2024387"/>
            <a:ext cx="1343367" cy="338554"/>
          </a:xfrm>
          <a:prstGeom prst="rect">
            <a:avLst/>
          </a:prstGeom>
          <a:noFill/>
        </p:spPr>
        <p:txBody>
          <a:bodyPr>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Analytics</a:t>
            </a:r>
          </a:p>
        </p:txBody>
      </p:sp>
      <p:sp>
        <p:nvSpPr>
          <p:cNvPr id="19" name="TextBox 18"/>
          <p:cNvSpPr txBox="1"/>
          <p:nvPr/>
        </p:nvSpPr>
        <p:spPr>
          <a:xfrm>
            <a:off x="3445421" y="3843406"/>
            <a:ext cx="2548196" cy="338554"/>
          </a:xfrm>
          <a:prstGeom prst="rect">
            <a:avLst/>
          </a:prstGeom>
          <a:noFill/>
        </p:spPr>
        <p:txBody>
          <a:bodyPr>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Hypothesis Generation</a:t>
            </a:r>
          </a:p>
        </p:txBody>
      </p:sp>
      <p:sp>
        <p:nvSpPr>
          <p:cNvPr id="22" name="TextBox 21"/>
          <p:cNvSpPr txBox="1"/>
          <p:nvPr/>
        </p:nvSpPr>
        <p:spPr>
          <a:xfrm>
            <a:off x="3439875" y="800538"/>
            <a:ext cx="1223526" cy="338554"/>
          </a:xfrm>
          <a:prstGeom prst="rect">
            <a:avLst/>
          </a:prstGeom>
          <a:noFill/>
        </p:spPr>
        <p:txBody>
          <a:bodyPr>
            <a:spAutoFit/>
          </a:bodyPr>
          <a:lstStyle/>
          <a:p>
            <a:pPr marL="0" marR="0" lvl="0" indent="0" algn="l" defTabSz="914171" rtl="0" eaLnBrk="0" fontAlgn="base" latinLnBrk="0" hangingPunct="0">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solidFill>
                  <a:srgbClr val="FFFFFF"/>
                </a:solidFill>
                <a:effectLst/>
                <a:uLnTx/>
                <a:uFillTx/>
                <a:latin typeface="IBM Plex Sans" charset="0"/>
                <a:ea typeface="IBM Plex Sans" charset="0"/>
                <a:cs typeface="IBM Plex Sans" charset="0"/>
              </a:rPr>
              <a:t>Learning</a:t>
            </a:r>
          </a:p>
        </p:txBody>
      </p:sp>
      <p:sp>
        <p:nvSpPr>
          <p:cNvPr id="2" name="Title 1">
            <a:extLst>
              <a:ext uri="{FF2B5EF4-FFF2-40B4-BE49-F238E27FC236}">
                <a16:creationId xmlns:a16="http://schemas.microsoft.com/office/drawing/2014/main" id="{F45265BA-FCF7-8C43-9397-23703ECCBE2D}"/>
              </a:ext>
            </a:extLst>
          </p:cNvPr>
          <p:cNvSpPr>
            <a:spLocks noGrp="1"/>
          </p:cNvSpPr>
          <p:nvPr>
            <p:ph type="title"/>
          </p:nvPr>
        </p:nvSpPr>
        <p:spPr/>
        <p:txBody>
          <a:bodyPr/>
          <a:lstStyle/>
          <a:p>
            <a:r>
              <a:rPr lang="en-US" kern="0" dirty="0"/>
              <a:t>Watson Supply Chain is a </a:t>
            </a:r>
            <a:r>
              <a:rPr lang="en-US" b="1" kern="0" dirty="0"/>
              <a:t>pioneer </a:t>
            </a:r>
            <a:r>
              <a:rPr lang="en-US" kern="0" dirty="0"/>
              <a:t>in the </a:t>
            </a:r>
            <a:r>
              <a:rPr lang="en-US" b="1" kern="0" dirty="0"/>
              <a:t>cognitive </a:t>
            </a:r>
            <a:r>
              <a:rPr lang="en-US" kern="0" dirty="0"/>
              <a:t>supply chain space</a:t>
            </a:r>
            <a:endParaRPr lang="en-US" dirty="0"/>
          </a:p>
        </p:txBody>
      </p:sp>
    </p:spTree>
    <p:extLst>
      <p:ext uri="{BB962C8B-B14F-4D97-AF65-F5344CB8AC3E}">
        <p14:creationId xmlns:p14="http://schemas.microsoft.com/office/powerpoint/2010/main" val="1391936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5750" y="1285875"/>
            <a:ext cx="2000249" cy="2286000"/>
          </a:xfrm>
        </p:spPr>
        <p:txBody>
          <a:bodyPr/>
          <a:lstStyle/>
          <a:p>
            <a:r>
              <a:rPr lang="en-US" sz="2800" dirty="0">
                <a:solidFill>
                  <a:schemeClr val="tx1">
                    <a:lumMod val="90000"/>
                    <a:lumOff val="10000"/>
                  </a:schemeClr>
                </a:solidFill>
                <a:latin typeface="IBM Plex Sans" charset="0"/>
                <a:ea typeface="IBM Plex Sans" charset="0"/>
                <a:cs typeface="IBM Plex Sans" charset="0"/>
              </a:rPr>
              <a:t>Understand</a:t>
            </a:r>
          </a:p>
        </p:txBody>
      </p:sp>
      <p:sp>
        <p:nvSpPr>
          <p:cNvPr id="5" name="Text Placeholder 4"/>
          <p:cNvSpPr>
            <a:spLocks noGrp="1"/>
          </p:cNvSpPr>
          <p:nvPr>
            <p:ph type="body" sz="quarter" idx="11"/>
          </p:nvPr>
        </p:nvSpPr>
        <p:spPr>
          <a:xfrm>
            <a:off x="285749" y="2068830"/>
            <a:ext cx="1857375" cy="514350"/>
          </a:xfrm>
        </p:spPr>
        <p:txBody>
          <a:bodyPr/>
          <a:lstStyle/>
          <a:p>
            <a:pPr lvl="0"/>
            <a:r>
              <a:rPr lang="en-US" sz="1600" dirty="0">
                <a:solidFill>
                  <a:schemeClr val="tx1"/>
                </a:solidFill>
                <a:latin typeface="IBM Plex Sans" charset="0"/>
                <a:ea typeface="IBM Plex Sans" charset="0"/>
                <a:cs typeface="IBM Plex Sans" charset="0"/>
              </a:rPr>
              <a:t>How would your supply chain change if</a:t>
            </a:r>
            <a:r>
              <a:rPr lang="is-IS" sz="1600" dirty="0">
                <a:solidFill>
                  <a:schemeClr val="tx1"/>
                </a:solidFill>
                <a:latin typeface="IBM Plex Sans" charset="0"/>
                <a:ea typeface="IBM Plex Sans" charset="0"/>
                <a:cs typeface="IBM Plex Sans" charset="0"/>
              </a:rPr>
              <a:t>… </a:t>
            </a:r>
          </a:p>
          <a:p>
            <a:pPr marL="0" lvl="1" indent="0">
              <a:buNone/>
            </a:pPr>
            <a:r>
              <a:rPr lang="en-US" sz="1600" dirty="0">
                <a:solidFill>
                  <a:schemeClr val="tx1"/>
                </a:solidFill>
                <a:latin typeface="IBM Plex Sans" charset="0"/>
                <a:ea typeface="IBM Plex Sans" charset="0"/>
                <a:cs typeface="IBM Plex Sans" charset="0"/>
              </a:rPr>
              <a:t>you had a ‘</a:t>
            </a:r>
            <a:r>
              <a:rPr lang="en-US" sz="1600" b="1" dirty="0">
                <a:solidFill>
                  <a:schemeClr val="tx1"/>
                </a:solidFill>
                <a:latin typeface="IBM Plex Sans" charset="0"/>
                <a:ea typeface="IBM Plex Sans" charset="0"/>
                <a:cs typeface="IBM Plex Sans" charset="0"/>
              </a:rPr>
              <a:t>cognitive advisor</a:t>
            </a:r>
            <a:r>
              <a:rPr lang="en-US" sz="1600" dirty="0">
                <a:solidFill>
                  <a:schemeClr val="tx1"/>
                </a:solidFill>
                <a:latin typeface="IBM Plex Sans" charset="0"/>
                <a:ea typeface="IBM Plex Sans" charset="0"/>
                <a:cs typeface="IBM Plex Sans" charset="0"/>
              </a:rPr>
              <a:t>’ giving you insights into your suppliers, categories, risks and more?</a:t>
            </a:r>
          </a:p>
        </p:txBody>
      </p:sp>
      <p:grpSp>
        <p:nvGrpSpPr>
          <p:cNvPr id="32" name="Group 4"/>
          <p:cNvGrpSpPr>
            <a:grpSpLocks noChangeAspect="1"/>
          </p:cNvGrpSpPr>
          <p:nvPr/>
        </p:nvGrpSpPr>
        <p:grpSpPr bwMode="auto">
          <a:xfrm>
            <a:off x="285749" y="601978"/>
            <a:ext cx="313077" cy="548640"/>
            <a:chOff x="1234" y="292"/>
            <a:chExt cx="311" cy="545"/>
          </a:xfrm>
        </p:grpSpPr>
        <p:sp>
          <p:nvSpPr>
            <p:cNvPr id="34" name="Freeform 5"/>
            <p:cNvSpPr>
              <a:spLocks/>
            </p:cNvSpPr>
            <p:nvPr/>
          </p:nvSpPr>
          <p:spPr bwMode="auto">
            <a:xfrm>
              <a:off x="1234" y="292"/>
              <a:ext cx="311" cy="441"/>
            </a:xfrm>
            <a:custGeom>
              <a:avLst/>
              <a:gdLst>
                <a:gd name="T0" fmla="*/ 139 w 227"/>
                <a:gd name="T1" fmla="*/ 324 h 324"/>
                <a:gd name="T2" fmla="*/ 134 w 227"/>
                <a:gd name="T3" fmla="*/ 319 h 324"/>
                <a:gd name="T4" fmla="*/ 134 w 227"/>
                <a:gd name="T5" fmla="*/ 242 h 324"/>
                <a:gd name="T6" fmla="*/ 129 w 227"/>
                <a:gd name="T7" fmla="*/ 237 h 324"/>
                <a:gd name="T8" fmla="*/ 99 w 227"/>
                <a:gd name="T9" fmla="*/ 237 h 324"/>
                <a:gd name="T10" fmla="*/ 93 w 227"/>
                <a:gd name="T11" fmla="*/ 243 h 324"/>
                <a:gd name="T12" fmla="*/ 93 w 227"/>
                <a:gd name="T13" fmla="*/ 319 h 324"/>
                <a:gd name="T14" fmla="*/ 88 w 227"/>
                <a:gd name="T15" fmla="*/ 324 h 324"/>
                <a:gd name="T16" fmla="*/ 81 w 227"/>
                <a:gd name="T17" fmla="*/ 324 h 324"/>
                <a:gd name="T18" fmla="*/ 76 w 227"/>
                <a:gd name="T19" fmla="*/ 321 h 324"/>
                <a:gd name="T20" fmla="*/ 52 w 227"/>
                <a:gd name="T21" fmla="*/ 268 h 324"/>
                <a:gd name="T22" fmla="*/ 0 w 227"/>
                <a:gd name="T23" fmla="*/ 129 h 324"/>
                <a:gd name="T24" fmla="*/ 52 w 227"/>
                <a:gd name="T25" fmla="*/ 15 h 324"/>
                <a:gd name="T26" fmla="*/ 113 w 227"/>
                <a:gd name="T27" fmla="*/ 0 h 324"/>
                <a:gd name="T28" fmla="*/ 113 w 227"/>
                <a:gd name="T29" fmla="*/ 0 h 324"/>
                <a:gd name="T30" fmla="*/ 113 w 227"/>
                <a:gd name="T31" fmla="*/ 0 h 324"/>
                <a:gd name="T32" fmla="*/ 113 w 227"/>
                <a:gd name="T33" fmla="*/ 0 h 324"/>
                <a:gd name="T34" fmla="*/ 113 w 227"/>
                <a:gd name="T35" fmla="*/ 0 h 324"/>
                <a:gd name="T36" fmla="*/ 175 w 227"/>
                <a:gd name="T37" fmla="*/ 15 h 324"/>
                <a:gd name="T38" fmla="*/ 227 w 227"/>
                <a:gd name="T39" fmla="*/ 129 h 324"/>
                <a:gd name="T40" fmla="*/ 175 w 227"/>
                <a:gd name="T41" fmla="*/ 268 h 324"/>
                <a:gd name="T42" fmla="*/ 150 w 227"/>
                <a:gd name="T43" fmla="*/ 322 h 324"/>
                <a:gd name="T44" fmla="*/ 147 w 227"/>
                <a:gd name="T45" fmla="*/ 324 h 324"/>
                <a:gd name="T46" fmla="*/ 139 w 227"/>
                <a:gd name="T4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324">
                  <a:moveTo>
                    <a:pt x="139" y="324"/>
                  </a:moveTo>
                  <a:cubicBezTo>
                    <a:pt x="136" y="324"/>
                    <a:pt x="134" y="322"/>
                    <a:pt x="134" y="319"/>
                  </a:cubicBezTo>
                  <a:cubicBezTo>
                    <a:pt x="134" y="242"/>
                    <a:pt x="134" y="242"/>
                    <a:pt x="134" y="242"/>
                  </a:cubicBezTo>
                  <a:cubicBezTo>
                    <a:pt x="134" y="239"/>
                    <a:pt x="132" y="237"/>
                    <a:pt x="129" y="237"/>
                  </a:cubicBezTo>
                  <a:cubicBezTo>
                    <a:pt x="99" y="237"/>
                    <a:pt x="99" y="237"/>
                    <a:pt x="99" y="237"/>
                  </a:cubicBezTo>
                  <a:cubicBezTo>
                    <a:pt x="95" y="237"/>
                    <a:pt x="93" y="239"/>
                    <a:pt x="93" y="243"/>
                  </a:cubicBezTo>
                  <a:cubicBezTo>
                    <a:pt x="93" y="319"/>
                    <a:pt x="93" y="319"/>
                    <a:pt x="93" y="319"/>
                  </a:cubicBezTo>
                  <a:cubicBezTo>
                    <a:pt x="93" y="322"/>
                    <a:pt x="91" y="324"/>
                    <a:pt x="88" y="324"/>
                  </a:cubicBezTo>
                  <a:cubicBezTo>
                    <a:pt x="81" y="324"/>
                    <a:pt x="81" y="324"/>
                    <a:pt x="81" y="324"/>
                  </a:cubicBezTo>
                  <a:cubicBezTo>
                    <a:pt x="79" y="324"/>
                    <a:pt x="77" y="323"/>
                    <a:pt x="76" y="321"/>
                  </a:cubicBezTo>
                  <a:cubicBezTo>
                    <a:pt x="71" y="306"/>
                    <a:pt x="61" y="291"/>
                    <a:pt x="52" y="268"/>
                  </a:cubicBezTo>
                  <a:cubicBezTo>
                    <a:pt x="31" y="221"/>
                    <a:pt x="0" y="160"/>
                    <a:pt x="0" y="129"/>
                  </a:cubicBezTo>
                  <a:cubicBezTo>
                    <a:pt x="0" y="72"/>
                    <a:pt x="21" y="36"/>
                    <a:pt x="52" y="15"/>
                  </a:cubicBezTo>
                  <a:cubicBezTo>
                    <a:pt x="77" y="0"/>
                    <a:pt x="108"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9" y="0"/>
                    <a:pt x="149" y="0"/>
                    <a:pt x="175" y="15"/>
                  </a:cubicBezTo>
                  <a:cubicBezTo>
                    <a:pt x="206" y="36"/>
                    <a:pt x="227" y="72"/>
                    <a:pt x="227" y="129"/>
                  </a:cubicBezTo>
                  <a:cubicBezTo>
                    <a:pt x="227" y="160"/>
                    <a:pt x="196" y="221"/>
                    <a:pt x="175" y="268"/>
                  </a:cubicBezTo>
                  <a:cubicBezTo>
                    <a:pt x="165" y="292"/>
                    <a:pt x="156" y="307"/>
                    <a:pt x="150" y="322"/>
                  </a:cubicBezTo>
                  <a:cubicBezTo>
                    <a:pt x="150" y="323"/>
                    <a:pt x="148" y="324"/>
                    <a:pt x="147" y="324"/>
                  </a:cubicBezTo>
                  <a:lnTo>
                    <a:pt x="139" y="324"/>
                  </a:lnTo>
                  <a:close/>
                </a:path>
              </a:pathLst>
            </a:custGeom>
            <a:noFill/>
            <a:ln w="15875"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35" name="Freeform 6"/>
            <p:cNvSpPr>
              <a:spLocks/>
            </p:cNvSpPr>
            <p:nvPr/>
          </p:nvSpPr>
          <p:spPr bwMode="auto">
            <a:xfrm>
              <a:off x="1337" y="756"/>
              <a:ext cx="105" cy="28"/>
            </a:xfrm>
            <a:custGeom>
              <a:avLst/>
              <a:gdLst>
                <a:gd name="T0" fmla="*/ 75 w 77"/>
                <a:gd name="T1" fmla="*/ 20 h 20"/>
                <a:gd name="T2" fmla="*/ 77 w 77"/>
                <a:gd name="T3" fmla="*/ 18 h 20"/>
                <a:gd name="T4" fmla="*/ 77 w 77"/>
                <a:gd name="T5" fmla="*/ 2 h 20"/>
                <a:gd name="T6" fmla="*/ 75 w 77"/>
                <a:gd name="T7" fmla="*/ 0 h 20"/>
                <a:gd name="T8" fmla="*/ 2 w 77"/>
                <a:gd name="T9" fmla="*/ 0 h 20"/>
                <a:gd name="T10" fmla="*/ 0 w 77"/>
                <a:gd name="T11" fmla="*/ 2 h 20"/>
                <a:gd name="T12" fmla="*/ 0 w 77"/>
                <a:gd name="T13" fmla="*/ 18 h 20"/>
                <a:gd name="T14" fmla="*/ 1 w 77"/>
                <a:gd name="T15" fmla="*/ 20 h 20"/>
                <a:gd name="T16" fmla="*/ 75 w 77"/>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0">
                  <a:moveTo>
                    <a:pt x="75" y="20"/>
                  </a:moveTo>
                  <a:cubicBezTo>
                    <a:pt x="76" y="20"/>
                    <a:pt x="77" y="19"/>
                    <a:pt x="77" y="18"/>
                  </a:cubicBezTo>
                  <a:cubicBezTo>
                    <a:pt x="77" y="2"/>
                    <a:pt x="77" y="2"/>
                    <a:pt x="77" y="2"/>
                  </a:cubicBezTo>
                  <a:cubicBezTo>
                    <a:pt x="77" y="1"/>
                    <a:pt x="76" y="0"/>
                    <a:pt x="75" y="0"/>
                  </a:cubicBezTo>
                  <a:cubicBezTo>
                    <a:pt x="2" y="0"/>
                    <a:pt x="2" y="0"/>
                    <a:pt x="2" y="0"/>
                  </a:cubicBezTo>
                  <a:cubicBezTo>
                    <a:pt x="1" y="0"/>
                    <a:pt x="0" y="1"/>
                    <a:pt x="0" y="2"/>
                  </a:cubicBezTo>
                  <a:cubicBezTo>
                    <a:pt x="0" y="18"/>
                    <a:pt x="0" y="18"/>
                    <a:pt x="0" y="18"/>
                  </a:cubicBezTo>
                  <a:cubicBezTo>
                    <a:pt x="0" y="19"/>
                    <a:pt x="1" y="20"/>
                    <a:pt x="1" y="20"/>
                  </a:cubicBezTo>
                  <a:lnTo>
                    <a:pt x="75" y="2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36" name="Freeform 7"/>
            <p:cNvSpPr>
              <a:spLocks/>
            </p:cNvSpPr>
            <p:nvPr/>
          </p:nvSpPr>
          <p:spPr bwMode="auto">
            <a:xfrm>
              <a:off x="1363" y="809"/>
              <a:ext cx="53" cy="28"/>
            </a:xfrm>
            <a:custGeom>
              <a:avLst/>
              <a:gdLst>
                <a:gd name="T0" fmla="*/ 37 w 39"/>
                <a:gd name="T1" fmla="*/ 20 h 20"/>
                <a:gd name="T2" fmla="*/ 39 w 39"/>
                <a:gd name="T3" fmla="*/ 18 h 20"/>
                <a:gd name="T4" fmla="*/ 39 w 39"/>
                <a:gd name="T5" fmla="*/ 2 h 20"/>
                <a:gd name="T6" fmla="*/ 37 w 39"/>
                <a:gd name="T7" fmla="*/ 0 h 20"/>
                <a:gd name="T8" fmla="*/ 2 w 39"/>
                <a:gd name="T9" fmla="*/ 0 h 20"/>
                <a:gd name="T10" fmla="*/ 0 w 39"/>
                <a:gd name="T11" fmla="*/ 2 h 20"/>
                <a:gd name="T12" fmla="*/ 0 w 39"/>
                <a:gd name="T13" fmla="*/ 18 h 20"/>
                <a:gd name="T14" fmla="*/ 2 w 39"/>
                <a:gd name="T15" fmla="*/ 20 h 20"/>
                <a:gd name="T16" fmla="*/ 37 w 39"/>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0">
                  <a:moveTo>
                    <a:pt x="37" y="20"/>
                  </a:moveTo>
                  <a:cubicBezTo>
                    <a:pt x="38" y="20"/>
                    <a:pt x="39" y="19"/>
                    <a:pt x="39" y="18"/>
                  </a:cubicBezTo>
                  <a:cubicBezTo>
                    <a:pt x="39" y="2"/>
                    <a:pt x="39" y="2"/>
                    <a:pt x="39" y="2"/>
                  </a:cubicBezTo>
                  <a:cubicBezTo>
                    <a:pt x="39" y="1"/>
                    <a:pt x="38" y="0"/>
                    <a:pt x="37" y="0"/>
                  </a:cubicBezTo>
                  <a:cubicBezTo>
                    <a:pt x="2" y="0"/>
                    <a:pt x="2" y="0"/>
                    <a:pt x="2" y="0"/>
                  </a:cubicBezTo>
                  <a:cubicBezTo>
                    <a:pt x="1" y="0"/>
                    <a:pt x="0" y="1"/>
                    <a:pt x="0" y="2"/>
                  </a:cubicBezTo>
                  <a:cubicBezTo>
                    <a:pt x="0" y="18"/>
                    <a:pt x="0" y="18"/>
                    <a:pt x="0" y="18"/>
                  </a:cubicBezTo>
                  <a:cubicBezTo>
                    <a:pt x="0" y="19"/>
                    <a:pt x="1" y="20"/>
                    <a:pt x="2" y="20"/>
                  </a:cubicBezTo>
                  <a:lnTo>
                    <a:pt x="37" y="2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8626" y="177007"/>
            <a:ext cx="314934" cy="122807"/>
          </a:xfrm>
          <a:prstGeom prst="rect">
            <a:avLst/>
          </a:prstGeom>
        </p:spPr>
      </p:pic>
      <p:sp>
        <p:nvSpPr>
          <p:cNvPr id="10" name="TextBox 9"/>
          <p:cNvSpPr txBox="1"/>
          <p:nvPr/>
        </p:nvSpPr>
        <p:spPr>
          <a:xfrm>
            <a:off x="6666079" y="4799922"/>
            <a:ext cx="2368714" cy="129266"/>
          </a:xfrm>
          <a:prstGeom prst="rect">
            <a:avLst/>
          </a:prstGeom>
          <a:noFill/>
        </p:spPr>
        <p:txBody>
          <a:bodyPr wrap="square" bIns="0" rtlCol="0" anchor="b">
            <a:spAutoFit/>
          </a:bodyPr>
          <a:lstStyle/>
          <a:p>
            <a:pPr algn="r">
              <a:defRPr/>
            </a:pPr>
            <a:fld id="{A47074D8-425D-4188-A96D-D0A1B7A8BA2A}" type="datetimeFigureOut">
              <a:rPr lang="en-US" sz="600" smtClean="0">
                <a:solidFill>
                  <a:srgbClr val="FFFFFF"/>
                </a:solidFill>
                <a:latin typeface="IBM Plex Sans" charset="0"/>
                <a:ea typeface="IBM Plex Sans" charset="0"/>
                <a:cs typeface="IBM Plex Sans" charset="0"/>
              </a:rPr>
              <a:pPr algn="r">
                <a:defRPr/>
              </a:pPr>
              <a:t>5/14/18</a:t>
            </a:fld>
            <a:endParaRPr lang="en-US" sz="600" dirty="0">
              <a:solidFill>
                <a:srgbClr val="FFFFFF"/>
              </a:solidFill>
              <a:latin typeface="IBM Plex Sans" charset="0"/>
              <a:ea typeface="IBM Plex Sans" charset="0"/>
              <a:cs typeface="IBM Plex Sans" charset="0"/>
            </a:endParaRPr>
          </a:p>
        </p:txBody>
      </p:sp>
      <p:pic>
        <p:nvPicPr>
          <p:cNvPr id="24" name="Picture 23">
            <a:extLst>
              <a:ext uri="{FF2B5EF4-FFF2-40B4-BE49-F238E27FC236}">
                <a16:creationId xmlns:a16="http://schemas.microsoft.com/office/drawing/2014/main" id="{22B41BBA-3478-3440-868F-6C16FE81152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85999" y="0"/>
            <a:ext cx="6858002" cy="4754880"/>
          </a:xfrm>
          <a:prstGeom prst="rect">
            <a:avLst/>
          </a:prstGeom>
        </p:spPr>
      </p:pic>
    </p:spTree>
    <p:extLst>
      <p:ext uri="{BB962C8B-B14F-4D97-AF65-F5344CB8AC3E}">
        <p14:creationId xmlns:p14="http://schemas.microsoft.com/office/powerpoint/2010/main" val="45303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1BA9C5-4372-D94E-A508-9356C5563AE6}"/>
              </a:ext>
            </a:extLst>
          </p:cNvPr>
          <p:cNvSpPr>
            <a:spLocks noGrp="1"/>
          </p:cNvSpPr>
          <p:nvPr>
            <p:ph type="body" sz="quarter" idx="11"/>
          </p:nvPr>
        </p:nvSpPr>
        <p:spPr/>
        <p:txBody>
          <a:bodyPr/>
          <a:lstStyle/>
          <a:p>
            <a:r>
              <a:rPr lang="en-US" dirty="0"/>
              <a:t>Prelude</a:t>
            </a:r>
          </a:p>
        </p:txBody>
      </p:sp>
      <p:sp>
        <p:nvSpPr>
          <p:cNvPr id="8" name="Content Placeholder 7">
            <a:extLst>
              <a:ext uri="{FF2B5EF4-FFF2-40B4-BE49-F238E27FC236}">
                <a16:creationId xmlns:a16="http://schemas.microsoft.com/office/drawing/2014/main" id="{91DAD39F-7F24-F947-B2E0-AEEC5FEB8CDF}"/>
              </a:ext>
            </a:extLst>
          </p:cNvPr>
          <p:cNvSpPr>
            <a:spLocks noGrp="1"/>
          </p:cNvSpPr>
          <p:nvPr>
            <p:ph idx="10"/>
          </p:nvPr>
        </p:nvSpPr>
        <p:spPr>
          <a:xfrm>
            <a:off x="4583036" y="2165985"/>
            <a:ext cx="2143125" cy="3286125"/>
          </a:xfrm>
        </p:spPr>
        <p:txBody>
          <a:bodyPr/>
          <a:lstStyle/>
          <a:p>
            <a:r>
              <a:rPr lang="en-US" sz="1400" dirty="0"/>
              <a:t>Embrace and apply </a:t>
            </a:r>
            <a:r>
              <a:rPr lang="en-US" sz="1400" b="1" dirty="0"/>
              <a:t>data</a:t>
            </a:r>
            <a:r>
              <a:rPr lang="en-US" sz="1400" dirty="0"/>
              <a:t> throughout their </a:t>
            </a:r>
            <a:r>
              <a:rPr lang="en-US" sz="1400" b="1" dirty="0"/>
              <a:t>organizational processes</a:t>
            </a:r>
            <a:endParaRPr lang="en-US" dirty="0"/>
          </a:p>
        </p:txBody>
      </p:sp>
      <p:sp>
        <p:nvSpPr>
          <p:cNvPr id="10" name="Content Placeholder 9">
            <a:extLst>
              <a:ext uri="{FF2B5EF4-FFF2-40B4-BE49-F238E27FC236}">
                <a16:creationId xmlns:a16="http://schemas.microsoft.com/office/drawing/2014/main" id="{26569107-3499-EE40-9ED9-99E1D9D0A249}"/>
              </a:ext>
            </a:extLst>
          </p:cNvPr>
          <p:cNvSpPr>
            <a:spLocks noGrp="1"/>
          </p:cNvSpPr>
          <p:nvPr>
            <p:ph idx="12"/>
          </p:nvPr>
        </p:nvSpPr>
        <p:spPr>
          <a:xfrm>
            <a:off x="2439911" y="2165985"/>
            <a:ext cx="2000250" cy="3286125"/>
          </a:xfrm>
        </p:spPr>
        <p:txBody>
          <a:bodyPr/>
          <a:lstStyle/>
          <a:p>
            <a:r>
              <a:rPr lang="en-US" sz="1400" dirty="0"/>
              <a:t>Be able to better support their organizations is the development, delivery and cost management of  </a:t>
            </a:r>
            <a:r>
              <a:rPr lang="en-US" sz="1400" b="1" dirty="0"/>
              <a:t>new business models</a:t>
            </a:r>
            <a:endParaRPr lang="en-US" dirty="0"/>
          </a:p>
        </p:txBody>
      </p:sp>
      <p:sp>
        <p:nvSpPr>
          <p:cNvPr id="11" name="Content Placeholder 10">
            <a:extLst>
              <a:ext uri="{FF2B5EF4-FFF2-40B4-BE49-F238E27FC236}">
                <a16:creationId xmlns:a16="http://schemas.microsoft.com/office/drawing/2014/main" id="{938F69A1-422C-3148-B555-A1EB817AFC7E}"/>
              </a:ext>
            </a:extLst>
          </p:cNvPr>
          <p:cNvSpPr>
            <a:spLocks noGrp="1"/>
          </p:cNvSpPr>
          <p:nvPr>
            <p:ph idx="13"/>
          </p:nvPr>
        </p:nvSpPr>
        <p:spPr>
          <a:xfrm>
            <a:off x="6869036" y="2165985"/>
            <a:ext cx="2143125" cy="3286125"/>
          </a:xfrm>
        </p:spPr>
        <p:txBody>
          <a:bodyPr/>
          <a:lstStyle/>
          <a:p>
            <a:pPr>
              <a:spcAft>
                <a:spcPts val="0"/>
              </a:spcAft>
            </a:pPr>
            <a:r>
              <a:rPr lang="en-US" sz="1400" dirty="0"/>
              <a:t>Enable increased </a:t>
            </a:r>
            <a:r>
              <a:rPr lang="en-US" sz="1400" b="1" dirty="0"/>
              <a:t>traceability</a:t>
            </a:r>
            <a:r>
              <a:rPr lang="en-US" sz="1400" dirty="0"/>
              <a:t> and </a:t>
            </a:r>
            <a:r>
              <a:rPr lang="en-US" sz="1400" b="1" dirty="0"/>
              <a:t>provenance</a:t>
            </a:r>
            <a:r>
              <a:rPr lang="en-US" sz="1400" dirty="0"/>
              <a:t> to </a:t>
            </a:r>
            <a:r>
              <a:rPr lang="en-US" sz="1400" b="1" dirty="0"/>
              <a:t>predict </a:t>
            </a:r>
            <a:r>
              <a:rPr lang="en-US" sz="1400" dirty="0"/>
              <a:t>problems earlier</a:t>
            </a:r>
          </a:p>
          <a:p>
            <a:endParaRPr lang="en-US" dirty="0"/>
          </a:p>
        </p:txBody>
      </p:sp>
      <p:sp>
        <p:nvSpPr>
          <p:cNvPr id="13" name="Title 2">
            <a:extLst>
              <a:ext uri="{FF2B5EF4-FFF2-40B4-BE49-F238E27FC236}">
                <a16:creationId xmlns:a16="http://schemas.microsoft.com/office/drawing/2014/main" id="{135F9CF2-31C0-D640-AF45-A0E7BCF96BA2}"/>
              </a:ext>
            </a:extLst>
          </p:cNvPr>
          <p:cNvSpPr txBox="1">
            <a:spLocks noGrp="1"/>
          </p:cNvSpPr>
          <p:nvPr>
            <p:ph type="title"/>
          </p:nvPr>
        </p:nvSpPr>
        <p:spPr>
          <a:prstGeom prst="rect">
            <a:avLst/>
          </a:prstGeom>
        </p:spPr>
        <p:txBody>
          <a:bodyPr lIns="0" tIns="0" rIns="0" bIns="0"/>
          <a:lstStyle/>
          <a:p>
            <a:r>
              <a:rPr lang="en-US" kern="0" dirty="0"/>
              <a:t>In the next 18 to 36 months, </a:t>
            </a:r>
            <a:br>
              <a:rPr lang="en-US" kern="0" dirty="0"/>
            </a:br>
            <a:r>
              <a:rPr lang="en-US" kern="0" dirty="0"/>
              <a:t>the most advanced supply chain partners will</a:t>
            </a:r>
            <a:r>
              <a:rPr lang="mr-IN" kern="0" dirty="0"/>
              <a:t>…</a:t>
            </a:r>
            <a:br>
              <a:rPr lang="en-US" kern="0" dirty="0"/>
            </a:br>
            <a:endParaRPr lang="en-US" dirty="0"/>
          </a:p>
        </p:txBody>
      </p:sp>
      <p:pic>
        <p:nvPicPr>
          <p:cNvPr id="14" name="Picture 13">
            <a:extLst>
              <a:ext uri="{FF2B5EF4-FFF2-40B4-BE49-F238E27FC236}">
                <a16:creationId xmlns:a16="http://schemas.microsoft.com/office/drawing/2014/main" id="{91A64765-52FC-624C-9856-71F0CDFAE2CC}"/>
              </a:ext>
            </a:extLst>
          </p:cNvPr>
          <p:cNvPicPr>
            <a:picLocks noChangeAspect="1"/>
          </p:cNvPicPr>
          <p:nvPr/>
        </p:nvPicPr>
        <p:blipFill>
          <a:blip r:embed="rId2"/>
          <a:stretch>
            <a:fillRect/>
          </a:stretch>
        </p:blipFill>
        <p:spPr>
          <a:xfrm>
            <a:off x="7029758" y="1117084"/>
            <a:ext cx="788362" cy="788362"/>
          </a:xfrm>
          <a:prstGeom prst="rect">
            <a:avLst/>
          </a:prstGeom>
        </p:spPr>
      </p:pic>
      <p:pic>
        <p:nvPicPr>
          <p:cNvPr id="15" name="Picture 14">
            <a:extLst>
              <a:ext uri="{FF2B5EF4-FFF2-40B4-BE49-F238E27FC236}">
                <a16:creationId xmlns:a16="http://schemas.microsoft.com/office/drawing/2014/main" id="{936BEAEA-B35B-3F4D-A33D-858F2C2C50AE}"/>
              </a:ext>
            </a:extLst>
          </p:cNvPr>
          <p:cNvPicPr>
            <a:picLocks noChangeAspect="1"/>
          </p:cNvPicPr>
          <p:nvPr/>
        </p:nvPicPr>
        <p:blipFill>
          <a:blip r:embed="rId3"/>
          <a:stretch>
            <a:fillRect/>
          </a:stretch>
        </p:blipFill>
        <p:spPr>
          <a:xfrm>
            <a:off x="4732722" y="1126187"/>
            <a:ext cx="846630" cy="876867"/>
          </a:xfrm>
          <a:prstGeom prst="rect">
            <a:avLst/>
          </a:prstGeom>
        </p:spPr>
      </p:pic>
      <p:pic>
        <p:nvPicPr>
          <p:cNvPr id="16" name="Picture 15">
            <a:extLst>
              <a:ext uri="{FF2B5EF4-FFF2-40B4-BE49-F238E27FC236}">
                <a16:creationId xmlns:a16="http://schemas.microsoft.com/office/drawing/2014/main" id="{5CA63BCE-81DC-D542-B363-1005026493A2}"/>
              </a:ext>
            </a:extLst>
          </p:cNvPr>
          <p:cNvPicPr>
            <a:picLocks noChangeAspect="1"/>
          </p:cNvPicPr>
          <p:nvPr/>
        </p:nvPicPr>
        <p:blipFill>
          <a:blip r:embed="rId4"/>
          <a:stretch>
            <a:fillRect/>
          </a:stretch>
        </p:blipFill>
        <p:spPr>
          <a:xfrm>
            <a:off x="2589596" y="1086865"/>
            <a:ext cx="857725" cy="830922"/>
          </a:xfrm>
          <a:prstGeom prst="rect">
            <a:avLst/>
          </a:prstGeom>
        </p:spPr>
      </p:pic>
    </p:spTree>
    <p:extLst>
      <p:ext uri="{BB962C8B-B14F-4D97-AF65-F5344CB8AC3E}">
        <p14:creationId xmlns:p14="http://schemas.microsoft.com/office/powerpoint/2010/main" val="290204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solidFill>
                  <a:schemeClr val="tx1">
                    <a:lumMod val="90000"/>
                    <a:lumOff val="10000"/>
                  </a:schemeClr>
                </a:solidFill>
                <a:latin typeface="IBM Plex Sans" charset="0"/>
                <a:ea typeface="IBM Plex Sans" charset="0"/>
                <a:cs typeface="IBM Plex Sans" charset="0"/>
              </a:rPr>
              <a:t>IBM Watson Supply Chain Insights</a:t>
            </a:r>
          </a:p>
        </p:txBody>
      </p:sp>
      <p:sp>
        <p:nvSpPr>
          <p:cNvPr id="10" name="Text Placeholder 9"/>
          <p:cNvSpPr>
            <a:spLocks noGrp="1"/>
          </p:cNvSpPr>
          <p:nvPr>
            <p:ph type="body" sz="quarter" idx="11"/>
          </p:nvPr>
        </p:nvSpPr>
        <p:spPr>
          <a:xfrm>
            <a:off x="285749" y="3314700"/>
            <a:ext cx="1857375" cy="514350"/>
          </a:xfrm>
        </p:spPr>
        <p:txBody>
          <a:bodyPr/>
          <a:lstStyle/>
          <a:p>
            <a:pPr marL="0" indent="0">
              <a:buNone/>
            </a:pPr>
            <a:r>
              <a:rPr lang="en-US" sz="1500" dirty="0">
                <a:solidFill>
                  <a:schemeClr val="tx1">
                    <a:lumMod val="90000"/>
                    <a:lumOff val="10000"/>
                  </a:schemeClr>
                </a:solidFill>
                <a:latin typeface="IBM Plex Sans" charset="0"/>
                <a:ea typeface="IBM Plex Sans" charset="0"/>
                <a:cs typeface="IBM Plex Sans" charset="0"/>
              </a:rPr>
              <a:t>A view of aggregated </a:t>
            </a:r>
            <a:r>
              <a:rPr lang="en-US" sz="1500" b="1" dirty="0">
                <a:solidFill>
                  <a:schemeClr val="tx1">
                    <a:lumMod val="90000"/>
                    <a:lumOff val="10000"/>
                  </a:schemeClr>
                </a:solidFill>
                <a:latin typeface="IBM Plex Sans" charset="0"/>
                <a:ea typeface="IBM Plex Sans" charset="0"/>
                <a:cs typeface="IBM Plex Sans" charset="0"/>
              </a:rPr>
              <a:t>KPIs</a:t>
            </a:r>
            <a:r>
              <a:rPr lang="en-US" sz="1500" dirty="0">
                <a:solidFill>
                  <a:schemeClr val="tx1">
                    <a:lumMod val="90000"/>
                    <a:lumOff val="10000"/>
                  </a:schemeClr>
                </a:solidFill>
                <a:latin typeface="IBM Plex Sans" charset="0"/>
                <a:ea typeface="IBM Plex Sans" charset="0"/>
                <a:cs typeface="IBM Plex Sans" charset="0"/>
              </a:rPr>
              <a:t>, </a:t>
            </a:r>
            <a:r>
              <a:rPr lang="en-US" sz="1500" b="1" dirty="0">
                <a:solidFill>
                  <a:schemeClr val="tx1">
                    <a:lumMod val="90000"/>
                    <a:lumOff val="10000"/>
                  </a:schemeClr>
                </a:solidFill>
                <a:latin typeface="IBM Plex Sans" charset="0"/>
                <a:ea typeface="IBM Plex Sans" charset="0"/>
                <a:cs typeface="IBM Plex Sans" charset="0"/>
              </a:rPr>
              <a:t>mobile alerts</a:t>
            </a:r>
            <a:r>
              <a:rPr lang="en-US" sz="1500" dirty="0">
                <a:solidFill>
                  <a:schemeClr val="tx1">
                    <a:lumMod val="90000"/>
                    <a:lumOff val="10000"/>
                  </a:schemeClr>
                </a:solidFill>
                <a:latin typeface="IBM Plex Sans" charset="0"/>
                <a:ea typeface="IBM Plex Sans" charset="0"/>
                <a:cs typeface="IBM Plex Sans" charset="0"/>
              </a:rPr>
              <a:t>, </a:t>
            </a:r>
            <a:r>
              <a:rPr lang="en-US" sz="1500" b="1" dirty="0">
                <a:solidFill>
                  <a:schemeClr val="tx1">
                    <a:lumMod val="90000"/>
                    <a:lumOff val="10000"/>
                  </a:schemeClr>
                </a:solidFill>
                <a:latin typeface="IBM Plex Sans" charset="0"/>
                <a:ea typeface="IBM Plex Sans" charset="0"/>
                <a:cs typeface="IBM Plex Sans" charset="0"/>
              </a:rPr>
              <a:t>analytics</a:t>
            </a:r>
            <a:r>
              <a:rPr lang="en-US" sz="1500" dirty="0">
                <a:solidFill>
                  <a:schemeClr val="tx1">
                    <a:lumMod val="90000"/>
                    <a:lumOff val="10000"/>
                  </a:schemeClr>
                </a:solidFill>
                <a:latin typeface="IBM Plex Sans" charset="0"/>
                <a:ea typeface="IBM Plex Sans" charset="0"/>
                <a:cs typeface="IBM Plex Sans" charset="0"/>
              </a:rPr>
              <a:t> and </a:t>
            </a:r>
            <a:r>
              <a:rPr lang="en-US" sz="1500" b="1" dirty="0">
                <a:solidFill>
                  <a:schemeClr val="tx1">
                    <a:lumMod val="90000"/>
                    <a:lumOff val="10000"/>
                  </a:schemeClr>
                </a:solidFill>
                <a:latin typeface="IBM Plex Sans" charset="0"/>
                <a:ea typeface="IBM Plex Sans" charset="0"/>
                <a:cs typeface="IBM Plex Sans" charset="0"/>
              </a:rPr>
              <a:t>social collaboration tools </a:t>
            </a:r>
            <a:r>
              <a:rPr lang="en-US" sz="1500" dirty="0">
                <a:solidFill>
                  <a:schemeClr val="tx1">
                    <a:lumMod val="90000"/>
                    <a:lumOff val="10000"/>
                  </a:schemeClr>
                </a:solidFill>
                <a:latin typeface="IBM Plex Sans" charset="0"/>
                <a:ea typeface="IBM Plex Sans" charset="0"/>
                <a:cs typeface="IBM Plex Sans" charset="0"/>
              </a:rPr>
              <a:t>to solve business challenges</a:t>
            </a:r>
          </a:p>
        </p:txBody>
      </p:sp>
      <p:pic>
        <p:nvPicPr>
          <p:cNvPr id="19" name="Picture Placeholder 11"/>
          <p:cNvPicPr>
            <a:picLocks noChangeAspect="1"/>
          </p:cNvPicPr>
          <p:nvPr/>
        </p:nvPicPr>
        <p:blipFill rotWithShape="1">
          <a:blip r:embed="rId3" cstate="screen">
            <a:extLst>
              <a:ext uri="{28A0092B-C50C-407E-A947-70E740481C1C}">
                <a14:useLocalDpi xmlns:a14="http://schemas.microsoft.com/office/drawing/2010/main"/>
              </a:ext>
            </a:extLst>
          </a:blip>
          <a:srcRect b="-38481"/>
          <a:stretch/>
        </p:blipFill>
        <p:spPr>
          <a:xfrm>
            <a:off x="2390050" y="400050"/>
            <a:ext cx="6699398" cy="3771900"/>
          </a:xfrm>
          <a:prstGeom prst="rect">
            <a:avLst/>
          </a:prstGeom>
          <a:solidFill>
            <a:srgbClr val="FFFFFF"/>
          </a:solidFill>
        </p:spPr>
      </p:pic>
      <p:grpSp>
        <p:nvGrpSpPr>
          <p:cNvPr id="13" name="Group 12"/>
          <p:cNvGrpSpPr/>
          <p:nvPr/>
        </p:nvGrpSpPr>
        <p:grpSpPr>
          <a:xfrm>
            <a:off x="3840480" y="1977390"/>
            <a:ext cx="1375427" cy="2799312"/>
            <a:chOff x="9503788" y="1736268"/>
            <a:chExt cx="1375427" cy="2799312"/>
          </a:xfrm>
        </p:grpSpPr>
        <p:sp>
          <p:nvSpPr>
            <p:cNvPr id="11" name="Rectangle: Rounded Corners 10"/>
            <p:cNvSpPr/>
            <p:nvPr/>
          </p:nvSpPr>
          <p:spPr>
            <a:xfrm>
              <a:off x="9551421" y="1780921"/>
              <a:ext cx="1280160" cy="2697480"/>
            </a:xfrm>
            <a:prstGeom prst="roundRect">
              <a:avLst>
                <a:gd name="adj" fmla="val 14967"/>
              </a:avLst>
            </a:prstGeom>
            <a:solidFill>
              <a:srgbClr val="FFFFFF"/>
            </a:solidFill>
            <a:effectLst>
              <a:outerShdw blurRad="76200" dist="38100" dir="396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IBM Plex Sans" charset="0"/>
                <a:ea typeface="IBM Plex Sans" charset="0"/>
                <a:cs typeface="IBM Plex Sans"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03788" y="1736268"/>
              <a:ext cx="1375427" cy="2799312"/>
            </a:xfrm>
            <a:prstGeom prst="rect">
              <a:avLst/>
            </a:prstGeom>
          </p:spPr>
        </p:pic>
      </p:grpSp>
    </p:spTree>
    <p:extLst>
      <p:ext uri="{BB962C8B-B14F-4D97-AF65-F5344CB8AC3E}">
        <p14:creationId xmlns:p14="http://schemas.microsoft.com/office/powerpoint/2010/main" val="3831623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5293" y="971550"/>
            <a:ext cx="1857375" cy="2286000"/>
          </a:xfrm>
        </p:spPr>
        <p:txBody>
          <a:bodyPr/>
          <a:lstStyle/>
          <a:p>
            <a:r>
              <a:rPr lang="en-US" sz="2800" dirty="0">
                <a:solidFill>
                  <a:schemeClr val="tx1">
                    <a:lumMod val="90000"/>
                    <a:lumOff val="10000"/>
                  </a:schemeClr>
                </a:solidFill>
                <a:latin typeface="IBM Plex Sans" charset="0"/>
                <a:ea typeface="IBM Plex Sans" charset="0"/>
                <a:cs typeface="IBM Plex Sans" charset="0"/>
              </a:rPr>
              <a:t>Reason</a:t>
            </a:r>
          </a:p>
        </p:txBody>
      </p:sp>
      <p:sp>
        <p:nvSpPr>
          <p:cNvPr id="7" name="Text Placeholder 6"/>
          <p:cNvSpPr>
            <a:spLocks noGrp="1"/>
          </p:cNvSpPr>
          <p:nvPr>
            <p:ph type="body" sz="quarter" idx="11"/>
          </p:nvPr>
        </p:nvSpPr>
        <p:spPr>
          <a:xfrm>
            <a:off x="160808" y="1508760"/>
            <a:ext cx="2125192" cy="514350"/>
          </a:xfrm>
        </p:spPr>
        <p:txBody>
          <a:bodyPr/>
          <a:lstStyle/>
          <a:p>
            <a:pPr lvl="0"/>
            <a:r>
              <a:rPr lang="en-US" sz="1400" dirty="0">
                <a:solidFill>
                  <a:schemeClr val="tx1"/>
                </a:solidFill>
                <a:latin typeface="IBM Plex Sans" charset="0"/>
                <a:ea typeface="IBM Plex Sans" charset="0"/>
                <a:cs typeface="IBM Plex Sans" charset="0"/>
              </a:rPr>
              <a:t>How would your supply chain change if</a:t>
            </a:r>
            <a:r>
              <a:rPr lang="is-IS" sz="1400" dirty="0">
                <a:solidFill>
                  <a:schemeClr val="tx1"/>
                </a:solidFill>
                <a:latin typeface="IBM Plex Sans" charset="0"/>
                <a:ea typeface="IBM Plex Sans" charset="0"/>
                <a:cs typeface="IBM Plex Sans" charset="0"/>
              </a:rPr>
              <a:t>… </a:t>
            </a:r>
          </a:p>
          <a:p>
            <a:pPr marL="0" lvl="1" indent="0">
              <a:buNone/>
            </a:pPr>
            <a:r>
              <a:rPr lang="en-US" sz="1400" dirty="0">
                <a:solidFill>
                  <a:schemeClr val="tx1"/>
                </a:solidFill>
                <a:latin typeface="IBM Plex Sans" charset="0"/>
                <a:ea typeface="IBM Plex Sans" charset="0"/>
                <a:cs typeface="IBM Plex Sans" charset="0"/>
              </a:rPr>
              <a:t>your trading partner </a:t>
            </a:r>
            <a:r>
              <a:rPr lang="en-US" sz="1400" b="1" dirty="0">
                <a:solidFill>
                  <a:schemeClr val="tx1"/>
                </a:solidFill>
                <a:latin typeface="IBM Plex Sans" charset="0"/>
                <a:ea typeface="IBM Plex Sans" charset="0"/>
                <a:cs typeface="IBM Plex Sans" charset="0"/>
              </a:rPr>
              <a:t>network</a:t>
            </a:r>
            <a:r>
              <a:rPr lang="en-US" sz="1400" dirty="0">
                <a:solidFill>
                  <a:schemeClr val="tx1"/>
                </a:solidFill>
                <a:latin typeface="IBM Plex Sans" charset="0"/>
                <a:ea typeface="IBM Plex Sans" charset="0"/>
                <a:cs typeface="IBM Plex Sans" charset="0"/>
              </a:rPr>
              <a:t> </a:t>
            </a:r>
            <a:r>
              <a:rPr lang="en-US" sz="1400" b="1" dirty="0">
                <a:solidFill>
                  <a:schemeClr val="tx1"/>
                </a:solidFill>
                <a:latin typeface="IBM Plex Sans" charset="0"/>
                <a:ea typeface="IBM Plex Sans" charset="0"/>
                <a:cs typeface="IBM Plex Sans" charset="0"/>
              </a:rPr>
              <a:t>automatically</a:t>
            </a:r>
            <a:r>
              <a:rPr lang="en-US" sz="1400" dirty="0">
                <a:solidFill>
                  <a:schemeClr val="tx1"/>
                </a:solidFill>
                <a:latin typeface="IBM Plex Sans" charset="0"/>
                <a:ea typeface="IBM Plex Sans" charset="0"/>
                <a:cs typeface="IBM Plex Sans" charset="0"/>
              </a:rPr>
              <a:t> recognized document types and </a:t>
            </a:r>
            <a:r>
              <a:rPr lang="en-US" sz="1400" b="1" dirty="0">
                <a:solidFill>
                  <a:schemeClr val="tx1"/>
                </a:solidFill>
                <a:latin typeface="IBM Plex Sans" charset="0"/>
                <a:ea typeface="IBM Plex Sans" charset="0"/>
                <a:cs typeface="IBM Plex Sans" charset="0"/>
              </a:rPr>
              <a:t>mapped</a:t>
            </a:r>
            <a:r>
              <a:rPr lang="en-US" sz="1400" dirty="0">
                <a:solidFill>
                  <a:schemeClr val="tx1"/>
                </a:solidFill>
                <a:latin typeface="IBM Plex Sans" charset="0"/>
                <a:ea typeface="IBM Plex Sans" charset="0"/>
                <a:cs typeface="IBM Plex Sans" charset="0"/>
              </a:rPr>
              <a:t> them to supply chain flows </a:t>
            </a:r>
            <a:r>
              <a:rPr lang="mr-IN" sz="1400" dirty="0">
                <a:solidFill>
                  <a:schemeClr val="tx1"/>
                </a:solidFill>
                <a:latin typeface="IBM Plex Sans" charset="0"/>
                <a:ea typeface="IBM Plex Sans" charset="0"/>
                <a:cs typeface="IBM Plex Sans" charset="0"/>
              </a:rPr>
              <a:t>–</a:t>
            </a:r>
            <a:r>
              <a:rPr lang="en-US" sz="1400" dirty="0">
                <a:solidFill>
                  <a:schemeClr val="tx1"/>
                </a:solidFill>
                <a:latin typeface="IBM Plex Sans" charset="0"/>
                <a:ea typeface="IBM Plex Sans" charset="0"/>
                <a:cs typeface="IBM Plex Sans" charset="0"/>
              </a:rPr>
              <a:t> allowing you to </a:t>
            </a:r>
            <a:r>
              <a:rPr lang="en-US" sz="1400" b="1" dirty="0">
                <a:solidFill>
                  <a:schemeClr val="tx1"/>
                </a:solidFill>
                <a:latin typeface="IBM Plex Sans" charset="0"/>
                <a:ea typeface="IBM Plex Sans" charset="0"/>
                <a:cs typeface="IBM Plex Sans" charset="0"/>
              </a:rPr>
              <a:t>track</a:t>
            </a:r>
            <a:r>
              <a:rPr lang="en-US" sz="1400" dirty="0">
                <a:solidFill>
                  <a:schemeClr val="tx1"/>
                </a:solidFill>
                <a:latin typeface="IBM Plex Sans" charset="0"/>
                <a:ea typeface="IBM Plex Sans" charset="0"/>
                <a:cs typeface="IBM Plex Sans" charset="0"/>
              </a:rPr>
              <a:t> and be </a:t>
            </a:r>
            <a:r>
              <a:rPr lang="en-US" sz="1400" b="1" dirty="0">
                <a:solidFill>
                  <a:schemeClr val="tx1"/>
                </a:solidFill>
                <a:latin typeface="IBM Plex Sans" charset="0"/>
                <a:ea typeface="IBM Plex Sans" charset="0"/>
                <a:cs typeface="IBM Plex Sans" charset="0"/>
              </a:rPr>
              <a:t>notified</a:t>
            </a:r>
            <a:r>
              <a:rPr lang="en-US" sz="1400" dirty="0">
                <a:solidFill>
                  <a:schemeClr val="tx1"/>
                </a:solidFill>
                <a:latin typeface="IBM Plex Sans" charset="0"/>
                <a:ea typeface="IBM Plex Sans" charset="0"/>
                <a:cs typeface="IBM Plex Sans" charset="0"/>
              </a:rPr>
              <a:t> before you missed a Service Level Agreement?</a:t>
            </a:r>
          </a:p>
          <a:p>
            <a:endParaRPr lang="en-US" sz="1400" dirty="0">
              <a:solidFill>
                <a:schemeClr val="tx1"/>
              </a:solidFill>
              <a:latin typeface="IBM Plex Sans" charset="0"/>
              <a:ea typeface="IBM Plex Sans" charset="0"/>
              <a:cs typeface="IBM Plex Sans" charset="0"/>
            </a:endParaRPr>
          </a:p>
        </p:txBody>
      </p:sp>
      <p:pic>
        <p:nvPicPr>
          <p:cNvPr id="8" name="Picture Placeholder 7"/>
          <p:cNvPicPr>
            <a:picLocks noGrp="1" noChangeAspect="1"/>
          </p:cNvPicPr>
          <p:nvPr>
            <p:ph idx="10"/>
          </p:nvPr>
        </p:nvPicPr>
        <p:blipFill rotWithShape="1">
          <a:blip r:embed="rId3" cstate="screen">
            <a:extLst>
              <a:ext uri="{28A0092B-C50C-407E-A947-70E740481C1C}">
                <a14:useLocalDpi xmlns:a14="http://schemas.microsoft.com/office/drawing/2010/main"/>
              </a:ext>
            </a:extLst>
          </a:blip>
          <a:srcRect b="-38096"/>
          <a:stretch/>
        </p:blipFill>
        <p:spPr>
          <a:xfrm>
            <a:off x="2286000" y="0"/>
            <a:ext cx="6855898" cy="6565882"/>
          </a:xfrm>
        </p:spPr>
      </p:pic>
      <p:grpSp>
        <p:nvGrpSpPr>
          <p:cNvPr id="41" name="Group 4"/>
          <p:cNvGrpSpPr>
            <a:grpSpLocks noChangeAspect="1"/>
          </p:cNvGrpSpPr>
          <p:nvPr/>
        </p:nvGrpSpPr>
        <p:grpSpPr bwMode="auto">
          <a:xfrm>
            <a:off x="182880" y="313938"/>
            <a:ext cx="587735" cy="548640"/>
            <a:chOff x="1264" y="452"/>
            <a:chExt cx="902" cy="842"/>
          </a:xfrm>
        </p:grpSpPr>
        <p:sp>
          <p:nvSpPr>
            <p:cNvPr id="42" name="Freeform 5"/>
            <p:cNvSpPr>
              <a:spLocks/>
            </p:cNvSpPr>
            <p:nvPr/>
          </p:nvSpPr>
          <p:spPr bwMode="auto">
            <a:xfrm>
              <a:off x="1264" y="869"/>
              <a:ext cx="277" cy="142"/>
            </a:xfrm>
            <a:custGeom>
              <a:avLst/>
              <a:gdLst>
                <a:gd name="T0" fmla="*/ 0 w 39"/>
                <a:gd name="T1" fmla="*/ 0 h 20"/>
                <a:gd name="T2" fmla="*/ 20 w 39"/>
                <a:gd name="T3" fmla="*/ 20 h 20"/>
                <a:gd name="T4" fmla="*/ 39 w 39"/>
                <a:gd name="T5" fmla="*/ 0 h 20"/>
                <a:gd name="T6" fmla="*/ 0 w 39"/>
                <a:gd name="T7" fmla="*/ 0 h 20"/>
              </a:gdLst>
              <a:ahLst/>
              <a:cxnLst>
                <a:cxn ang="0">
                  <a:pos x="T0" y="T1"/>
                </a:cxn>
                <a:cxn ang="0">
                  <a:pos x="T2" y="T3"/>
                </a:cxn>
                <a:cxn ang="0">
                  <a:pos x="T4" y="T5"/>
                </a:cxn>
                <a:cxn ang="0">
                  <a:pos x="T6" y="T7"/>
                </a:cxn>
              </a:cxnLst>
              <a:rect l="0" t="0" r="r" b="b"/>
              <a:pathLst>
                <a:path w="39" h="20">
                  <a:moveTo>
                    <a:pt x="0" y="0"/>
                  </a:moveTo>
                  <a:cubicBezTo>
                    <a:pt x="0" y="11"/>
                    <a:pt x="9" y="20"/>
                    <a:pt x="20" y="20"/>
                  </a:cubicBezTo>
                  <a:cubicBezTo>
                    <a:pt x="30" y="20"/>
                    <a:pt x="39" y="11"/>
                    <a:pt x="39" y="0"/>
                  </a:cubicBezTo>
                  <a:lnTo>
                    <a:pt x="0" y="0"/>
                  </a:lnTo>
                  <a:close/>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3" name="Oval 6"/>
            <p:cNvSpPr>
              <a:spLocks noChangeArrowheads="1"/>
            </p:cNvSpPr>
            <p:nvPr/>
          </p:nvSpPr>
          <p:spPr bwMode="auto">
            <a:xfrm>
              <a:off x="1662" y="622"/>
              <a:ext cx="113" cy="113"/>
            </a:xfrm>
            <a:prstGeom prst="ellipse">
              <a:avLst/>
            </a:pr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4" name="Freeform 7"/>
            <p:cNvSpPr>
              <a:spLocks/>
            </p:cNvSpPr>
            <p:nvPr/>
          </p:nvSpPr>
          <p:spPr bwMode="auto">
            <a:xfrm>
              <a:off x="1264" y="615"/>
              <a:ext cx="277" cy="254"/>
            </a:xfrm>
            <a:custGeom>
              <a:avLst/>
              <a:gdLst>
                <a:gd name="T0" fmla="*/ 142 w 277"/>
                <a:gd name="T1" fmla="*/ 0 h 254"/>
                <a:gd name="T2" fmla="*/ 277 w 277"/>
                <a:gd name="T3" fmla="*/ 254 h 254"/>
                <a:gd name="T4" fmla="*/ 0 w 277"/>
                <a:gd name="T5" fmla="*/ 254 h 254"/>
                <a:gd name="T6" fmla="*/ 142 w 277"/>
                <a:gd name="T7" fmla="*/ 0 h 254"/>
              </a:gdLst>
              <a:ahLst/>
              <a:cxnLst>
                <a:cxn ang="0">
                  <a:pos x="T0" y="T1"/>
                </a:cxn>
                <a:cxn ang="0">
                  <a:pos x="T2" y="T3"/>
                </a:cxn>
                <a:cxn ang="0">
                  <a:pos x="T4" y="T5"/>
                </a:cxn>
                <a:cxn ang="0">
                  <a:pos x="T6" y="T7"/>
                </a:cxn>
              </a:cxnLst>
              <a:rect l="0" t="0" r="r" b="b"/>
              <a:pathLst>
                <a:path w="277" h="254">
                  <a:moveTo>
                    <a:pt x="142" y="0"/>
                  </a:moveTo>
                  <a:lnTo>
                    <a:pt x="277" y="254"/>
                  </a:lnTo>
                  <a:lnTo>
                    <a:pt x="0" y="254"/>
                  </a:lnTo>
                  <a:lnTo>
                    <a:pt x="142" y="0"/>
                  </a:lnTo>
                  <a:close/>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5" name="Freeform 8"/>
            <p:cNvSpPr>
              <a:spLocks/>
            </p:cNvSpPr>
            <p:nvPr/>
          </p:nvSpPr>
          <p:spPr bwMode="auto">
            <a:xfrm>
              <a:off x="1896" y="707"/>
              <a:ext cx="270" cy="134"/>
            </a:xfrm>
            <a:custGeom>
              <a:avLst/>
              <a:gdLst>
                <a:gd name="T0" fmla="*/ 0 w 38"/>
                <a:gd name="T1" fmla="*/ 0 h 19"/>
                <a:gd name="T2" fmla="*/ 19 w 38"/>
                <a:gd name="T3" fmla="*/ 19 h 19"/>
                <a:gd name="T4" fmla="*/ 38 w 38"/>
                <a:gd name="T5" fmla="*/ 0 h 19"/>
                <a:gd name="T6" fmla="*/ 0 w 38"/>
                <a:gd name="T7" fmla="*/ 0 h 19"/>
              </a:gdLst>
              <a:ahLst/>
              <a:cxnLst>
                <a:cxn ang="0">
                  <a:pos x="T0" y="T1"/>
                </a:cxn>
                <a:cxn ang="0">
                  <a:pos x="T2" y="T3"/>
                </a:cxn>
                <a:cxn ang="0">
                  <a:pos x="T4" y="T5"/>
                </a:cxn>
                <a:cxn ang="0">
                  <a:pos x="T6" y="T7"/>
                </a:cxn>
              </a:cxnLst>
              <a:rect l="0" t="0" r="r" b="b"/>
              <a:pathLst>
                <a:path w="38" h="19">
                  <a:moveTo>
                    <a:pt x="0" y="0"/>
                  </a:moveTo>
                  <a:cubicBezTo>
                    <a:pt x="0" y="11"/>
                    <a:pt x="8" y="19"/>
                    <a:pt x="19" y="19"/>
                  </a:cubicBezTo>
                  <a:cubicBezTo>
                    <a:pt x="30" y="19"/>
                    <a:pt x="38" y="11"/>
                    <a:pt x="38" y="0"/>
                  </a:cubicBezTo>
                  <a:lnTo>
                    <a:pt x="0" y="0"/>
                  </a:lnTo>
                  <a:close/>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6" name="Freeform 9"/>
            <p:cNvSpPr>
              <a:spLocks/>
            </p:cNvSpPr>
            <p:nvPr/>
          </p:nvSpPr>
          <p:spPr bwMode="auto">
            <a:xfrm>
              <a:off x="1896" y="452"/>
              <a:ext cx="270" cy="255"/>
            </a:xfrm>
            <a:custGeom>
              <a:avLst/>
              <a:gdLst>
                <a:gd name="T0" fmla="*/ 135 w 270"/>
                <a:gd name="T1" fmla="*/ 0 h 255"/>
                <a:gd name="T2" fmla="*/ 270 w 270"/>
                <a:gd name="T3" fmla="*/ 255 h 255"/>
                <a:gd name="T4" fmla="*/ 0 w 270"/>
                <a:gd name="T5" fmla="*/ 255 h 255"/>
                <a:gd name="T6" fmla="*/ 135 w 270"/>
                <a:gd name="T7" fmla="*/ 0 h 255"/>
              </a:gdLst>
              <a:ahLst/>
              <a:cxnLst>
                <a:cxn ang="0">
                  <a:pos x="T0" y="T1"/>
                </a:cxn>
                <a:cxn ang="0">
                  <a:pos x="T2" y="T3"/>
                </a:cxn>
                <a:cxn ang="0">
                  <a:pos x="T4" y="T5"/>
                </a:cxn>
                <a:cxn ang="0">
                  <a:pos x="T6" y="T7"/>
                </a:cxn>
              </a:cxnLst>
              <a:rect l="0" t="0" r="r" b="b"/>
              <a:pathLst>
                <a:path w="270" h="255">
                  <a:moveTo>
                    <a:pt x="135" y="0"/>
                  </a:moveTo>
                  <a:lnTo>
                    <a:pt x="270" y="255"/>
                  </a:lnTo>
                  <a:lnTo>
                    <a:pt x="0" y="255"/>
                  </a:lnTo>
                  <a:lnTo>
                    <a:pt x="135" y="0"/>
                  </a:lnTo>
                  <a:close/>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7" name="Line 10"/>
            <p:cNvSpPr>
              <a:spLocks noChangeShapeType="1"/>
            </p:cNvSpPr>
            <p:nvPr/>
          </p:nvSpPr>
          <p:spPr bwMode="auto">
            <a:xfrm flipV="1">
              <a:off x="1406" y="452"/>
              <a:ext cx="625" cy="163"/>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8" name="Line 11"/>
            <p:cNvSpPr>
              <a:spLocks noChangeShapeType="1"/>
            </p:cNvSpPr>
            <p:nvPr/>
          </p:nvSpPr>
          <p:spPr bwMode="auto">
            <a:xfrm>
              <a:off x="1718" y="544"/>
              <a:ext cx="0" cy="78"/>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49" name="Line 12"/>
            <p:cNvSpPr>
              <a:spLocks noChangeShapeType="1"/>
            </p:cNvSpPr>
            <p:nvPr/>
          </p:nvSpPr>
          <p:spPr bwMode="auto">
            <a:xfrm>
              <a:off x="1718" y="735"/>
              <a:ext cx="0" cy="481"/>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50" name="Freeform 13"/>
            <p:cNvSpPr>
              <a:spLocks/>
            </p:cNvSpPr>
            <p:nvPr/>
          </p:nvSpPr>
          <p:spPr bwMode="auto">
            <a:xfrm>
              <a:off x="1647" y="1223"/>
              <a:ext cx="142" cy="71"/>
            </a:xfrm>
            <a:custGeom>
              <a:avLst/>
              <a:gdLst>
                <a:gd name="T0" fmla="*/ 0 w 20"/>
                <a:gd name="T1" fmla="*/ 10 h 10"/>
                <a:gd name="T2" fmla="*/ 10 w 20"/>
                <a:gd name="T3" fmla="*/ 0 h 10"/>
                <a:gd name="T4" fmla="*/ 20 w 20"/>
                <a:gd name="T5" fmla="*/ 10 h 10"/>
              </a:gdLst>
              <a:ahLst/>
              <a:cxnLst>
                <a:cxn ang="0">
                  <a:pos x="T0" y="T1"/>
                </a:cxn>
                <a:cxn ang="0">
                  <a:pos x="T2" y="T3"/>
                </a:cxn>
                <a:cxn ang="0">
                  <a:pos x="T4" y="T5"/>
                </a:cxn>
              </a:cxnLst>
              <a:rect l="0" t="0" r="r" b="b"/>
              <a:pathLst>
                <a:path w="20" h="10">
                  <a:moveTo>
                    <a:pt x="0" y="10"/>
                  </a:moveTo>
                  <a:cubicBezTo>
                    <a:pt x="0" y="4"/>
                    <a:pt x="4" y="0"/>
                    <a:pt x="10" y="0"/>
                  </a:cubicBezTo>
                  <a:cubicBezTo>
                    <a:pt x="15" y="0"/>
                    <a:pt x="20" y="4"/>
                    <a:pt x="20" y="10"/>
                  </a:cubicBezTo>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51" name="Line 14"/>
            <p:cNvSpPr>
              <a:spLocks noChangeShapeType="1"/>
            </p:cNvSpPr>
            <p:nvPr/>
          </p:nvSpPr>
          <p:spPr bwMode="auto">
            <a:xfrm flipH="1">
              <a:off x="1441" y="1294"/>
              <a:ext cx="533" cy="0"/>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spTree>
    <p:extLst>
      <p:ext uri="{BB962C8B-B14F-4D97-AF65-F5344CB8AC3E}">
        <p14:creationId xmlns:p14="http://schemas.microsoft.com/office/powerpoint/2010/main" val="95219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4A3AF69-A6CC-8E4C-8010-1C73386BDE21}"/>
              </a:ext>
            </a:extLst>
          </p:cNvPr>
          <p:cNvSpPr txBox="1">
            <a:spLocks/>
          </p:cNvSpPr>
          <p:nvPr/>
        </p:nvSpPr>
        <p:spPr>
          <a:xfrm>
            <a:off x="227013" y="217233"/>
            <a:ext cx="2058988" cy="1613552"/>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a:lstStyle>
          <a:p>
            <a:pPr fontAlgn="auto">
              <a:spcAft>
                <a:spcPts val="0"/>
              </a:spcAft>
            </a:pPr>
            <a:r>
              <a:rPr lang="en-US" sz="2800" dirty="0">
                <a:solidFill>
                  <a:schemeClr val="tx1">
                    <a:lumMod val="90000"/>
                    <a:lumOff val="10000"/>
                  </a:schemeClr>
                </a:solidFill>
              </a:rPr>
              <a:t>IBM Supply Chain Business Network</a:t>
            </a:r>
          </a:p>
        </p:txBody>
      </p:sp>
      <p:sp>
        <p:nvSpPr>
          <p:cNvPr id="14" name="Text Placeholder 2">
            <a:extLst>
              <a:ext uri="{FF2B5EF4-FFF2-40B4-BE49-F238E27FC236}">
                <a16:creationId xmlns:a16="http://schemas.microsoft.com/office/drawing/2014/main" id="{44D49DDC-A338-C946-842A-FA89176EAD3D}"/>
              </a:ext>
            </a:extLst>
          </p:cNvPr>
          <p:cNvSpPr txBox="1">
            <a:spLocks/>
          </p:cNvSpPr>
          <p:nvPr/>
        </p:nvSpPr>
        <p:spPr>
          <a:xfrm>
            <a:off x="222809" y="1830785"/>
            <a:ext cx="1921828" cy="2096020"/>
          </a:xfrm>
          <a:prstGeom prst="rect">
            <a:avLst/>
          </a:prstGeom>
        </p:spPr>
        <p:txBody>
          <a:bodyPr vert="horz" lIns="0" tIns="0" rIns="0" bIns="0" rtlCol="0" anchor="t">
            <a:noAutofit/>
          </a:bodyPr>
          <a:lst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en-US" sz="1500" dirty="0">
                <a:solidFill>
                  <a:schemeClr val="tx1">
                    <a:lumMod val="90000"/>
                    <a:lumOff val="10000"/>
                  </a:schemeClr>
                </a:solidFill>
              </a:rPr>
              <a:t>IBM Supply Chain Business Network delivers </a:t>
            </a:r>
            <a:r>
              <a:rPr lang="en-US" altLang="en-US" sz="1500" b="1" dirty="0">
                <a:solidFill>
                  <a:schemeClr val="tx1">
                    <a:lumMod val="90000"/>
                    <a:lumOff val="10000"/>
                  </a:schemeClr>
                </a:solidFill>
              </a:rPr>
              <a:t>visibility</a:t>
            </a:r>
            <a:r>
              <a:rPr lang="en-US" altLang="en-US" sz="1500" dirty="0">
                <a:solidFill>
                  <a:schemeClr val="tx1">
                    <a:lumMod val="90000"/>
                    <a:lumOff val="10000"/>
                  </a:schemeClr>
                </a:solidFill>
              </a:rPr>
              <a:t> and </a:t>
            </a:r>
            <a:r>
              <a:rPr lang="en-US" altLang="en-US" sz="1500" b="1" dirty="0">
                <a:solidFill>
                  <a:schemeClr val="tx1">
                    <a:lumMod val="90000"/>
                    <a:lumOff val="10000"/>
                  </a:schemeClr>
                </a:solidFill>
              </a:rPr>
              <a:t>insight </a:t>
            </a:r>
            <a:r>
              <a:rPr lang="en-US" altLang="en-US" sz="1500" dirty="0">
                <a:solidFill>
                  <a:schemeClr val="tx1">
                    <a:lumMod val="90000"/>
                    <a:lumOff val="10000"/>
                  </a:schemeClr>
                </a:solidFill>
              </a:rPr>
              <a:t>for your trading partner </a:t>
            </a:r>
            <a:r>
              <a:rPr lang="en-US" altLang="en-US" sz="1500" b="1" dirty="0">
                <a:solidFill>
                  <a:schemeClr val="tx1">
                    <a:lumMod val="90000"/>
                    <a:lumOff val="10000"/>
                  </a:schemeClr>
                </a:solidFill>
              </a:rPr>
              <a:t>network</a:t>
            </a:r>
            <a:r>
              <a:rPr lang="en-US" altLang="en-US" sz="1500" dirty="0">
                <a:solidFill>
                  <a:schemeClr val="tx1">
                    <a:lumMod val="90000"/>
                    <a:lumOff val="10000"/>
                  </a:schemeClr>
                </a:solidFill>
              </a:rPr>
              <a:t> with recommendations and alerts to </a:t>
            </a:r>
            <a:r>
              <a:rPr lang="en-US" altLang="en-US" sz="1500" b="1" dirty="0">
                <a:solidFill>
                  <a:schemeClr val="tx1">
                    <a:lumMod val="90000"/>
                    <a:lumOff val="10000"/>
                  </a:schemeClr>
                </a:solidFill>
              </a:rPr>
              <a:t>optimize</a:t>
            </a:r>
            <a:r>
              <a:rPr lang="en-US" altLang="en-US" sz="1500" dirty="0">
                <a:solidFill>
                  <a:schemeClr val="tx1">
                    <a:lumMod val="90000"/>
                    <a:lumOff val="10000"/>
                  </a:schemeClr>
                </a:solidFill>
              </a:rPr>
              <a:t> supply chain processes based on </a:t>
            </a:r>
            <a:r>
              <a:rPr lang="en-US" altLang="en-US" sz="1500" b="1" dirty="0">
                <a:solidFill>
                  <a:schemeClr val="tx1">
                    <a:lumMod val="90000"/>
                    <a:lumOff val="10000"/>
                  </a:schemeClr>
                </a:solidFill>
              </a:rPr>
              <a:t>actual</a:t>
            </a:r>
            <a:r>
              <a:rPr lang="en-US" altLang="en-US" sz="1500" dirty="0">
                <a:solidFill>
                  <a:schemeClr val="tx1">
                    <a:lumMod val="90000"/>
                    <a:lumOff val="10000"/>
                  </a:schemeClr>
                </a:solidFill>
              </a:rPr>
              <a:t> supplier/ partner </a:t>
            </a:r>
            <a:r>
              <a:rPr lang="en-US" altLang="en-US" sz="1500" b="1" dirty="0">
                <a:solidFill>
                  <a:schemeClr val="tx1">
                    <a:lumMod val="90000"/>
                    <a:lumOff val="10000"/>
                  </a:schemeClr>
                </a:solidFill>
              </a:rPr>
              <a:t>performance</a:t>
            </a:r>
            <a:r>
              <a:rPr lang="en-US" altLang="en-US" sz="1500" dirty="0">
                <a:solidFill>
                  <a:schemeClr val="tx1">
                    <a:lumMod val="90000"/>
                    <a:lumOff val="10000"/>
                  </a:schemeClr>
                </a:solidFill>
              </a:rPr>
              <a:t>.</a:t>
            </a:r>
          </a:p>
        </p:txBody>
      </p:sp>
      <p:pic>
        <p:nvPicPr>
          <p:cNvPr id="15" name="Picture 14">
            <a:extLst>
              <a:ext uri="{FF2B5EF4-FFF2-40B4-BE49-F238E27FC236}">
                <a16:creationId xmlns:a16="http://schemas.microsoft.com/office/drawing/2014/main" id="{2662CA10-9719-D245-825B-F87FE37C4E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42" y="217233"/>
            <a:ext cx="5004351" cy="3131176"/>
          </a:xfrm>
          <a:prstGeom prst="rect">
            <a:avLst/>
          </a:prstGeom>
          <a:solidFill>
            <a:srgbClr val="FFFFFF"/>
          </a:solidFill>
          <a:ln w="3175">
            <a:solidFill>
              <a:srgbClr val="000000"/>
            </a:solidFill>
          </a:ln>
          <a:effectLst>
            <a:outerShdw blurRad="76200" dist="38100" dir="3960000" algn="tl" rotWithShape="0">
              <a:prstClr val="black">
                <a:alpha val="40000"/>
              </a:prstClr>
            </a:outerShdw>
          </a:effectLst>
        </p:spPr>
      </p:pic>
      <p:pic>
        <p:nvPicPr>
          <p:cNvPr id="16" name="Picture 15">
            <a:extLst>
              <a:ext uri="{FF2B5EF4-FFF2-40B4-BE49-F238E27FC236}">
                <a16:creationId xmlns:a16="http://schemas.microsoft.com/office/drawing/2014/main" id="{0A2719FE-6FF1-6943-B466-A568C31735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1880" y="1830785"/>
            <a:ext cx="5066559" cy="2847779"/>
          </a:xfrm>
          <a:prstGeom prst="rect">
            <a:avLst/>
          </a:prstGeom>
          <a:solidFill>
            <a:srgbClr val="FFFFFF"/>
          </a:solidFill>
          <a:ln w="3175">
            <a:solidFill>
              <a:srgbClr val="000000"/>
            </a:solidFill>
          </a:ln>
          <a:effectLst>
            <a:outerShdw blurRad="76200" dist="38100" dir="3960000" algn="tl" rotWithShape="0">
              <a:prstClr val="black">
                <a:alpha val="40000"/>
              </a:prstClr>
            </a:outerShdw>
          </a:effectLst>
        </p:spPr>
      </p:pic>
    </p:spTree>
    <p:extLst>
      <p:ext uri="{BB962C8B-B14F-4D97-AF65-F5344CB8AC3E}">
        <p14:creationId xmlns:p14="http://schemas.microsoft.com/office/powerpoint/2010/main" val="421911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79404FFE-62AA-0940-99C1-271F19C56155}"/>
              </a:ext>
            </a:extLst>
          </p:cNvPr>
          <p:cNvGrpSpPr>
            <a:grpSpLocks noChangeAspect="1"/>
          </p:cNvGrpSpPr>
          <p:nvPr/>
        </p:nvGrpSpPr>
        <p:grpSpPr bwMode="auto">
          <a:xfrm>
            <a:off x="285750" y="514350"/>
            <a:ext cx="550072" cy="548640"/>
            <a:chOff x="1173" y="-196"/>
            <a:chExt cx="1154" cy="1151"/>
          </a:xfrm>
        </p:grpSpPr>
        <p:sp>
          <p:nvSpPr>
            <p:cNvPr id="7" name="Freeform 5">
              <a:extLst>
                <a:ext uri="{FF2B5EF4-FFF2-40B4-BE49-F238E27FC236}">
                  <a16:creationId xmlns:a16="http://schemas.microsoft.com/office/drawing/2014/main" id="{F7E6D6E2-5888-9A41-B9B8-D2B52FEC359D}"/>
                </a:ext>
              </a:extLst>
            </p:cNvPr>
            <p:cNvSpPr>
              <a:spLocks/>
            </p:cNvSpPr>
            <p:nvPr/>
          </p:nvSpPr>
          <p:spPr bwMode="auto">
            <a:xfrm>
              <a:off x="1954" y="738"/>
              <a:ext cx="73" cy="145"/>
            </a:xfrm>
            <a:custGeom>
              <a:avLst/>
              <a:gdLst>
                <a:gd name="T0" fmla="*/ 73 w 73"/>
                <a:gd name="T1" fmla="*/ 145 h 145"/>
                <a:gd name="T2" fmla="*/ 0 w 73"/>
                <a:gd name="T3" fmla="*/ 72 h 145"/>
                <a:gd name="T4" fmla="*/ 73 w 73"/>
                <a:gd name="T5" fmla="*/ 0 h 145"/>
              </a:gdLst>
              <a:ahLst/>
              <a:cxnLst>
                <a:cxn ang="0">
                  <a:pos x="T0" y="T1"/>
                </a:cxn>
                <a:cxn ang="0">
                  <a:pos x="T2" y="T3"/>
                </a:cxn>
                <a:cxn ang="0">
                  <a:pos x="T4" y="T5"/>
                </a:cxn>
              </a:cxnLst>
              <a:rect l="0" t="0" r="r" b="b"/>
              <a:pathLst>
                <a:path w="73" h="145">
                  <a:moveTo>
                    <a:pt x="73" y="145"/>
                  </a:moveTo>
                  <a:lnTo>
                    <a:pt x="0" y="72"/>
                  </a:lnTo>
                  <a:lnTo>
                    <a:pt x="73" y="0"/>
                  </a:lnTo>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8" name="Freeform 6">
              <a:extLst>
                <a:ext uri="{FF2B5EF4-FFF2-40B4-BE49-F238E27FC236}">
                  <a16:creationId xmlns:a16="http://schemas.microsoft.com/office/drawing/2014/main" id="{196FFC6A-673B-E242-BC8C-0FAA33007D91}"/>
                </a:ext>
              </a:extLst>
            </p:cNvPr>
            <p:cNvSpPr>
              <a:spLocks/>
            </p:cNvSpPr>
            <p:nvPr/>
          </p:nvSpPr>
          <p:spPr bwMode="auto">
            <a:xfrm>
              <a:off x="1173" y="176"/>
              <a:ext cx="781" cy="779"/>
            </a:xfrm>
            <a:custGeom>
              <a:avLst/>
              <a:gdLst>
                <a:gd name="T0" fmla="*/ 46 w 86"/>
                <a:gd name="T1" fmla="*/ 64 h 86"/>
                <a:gd name="T2" fmla="*/ 65 w 86"/>
                <a:gd name="T3" fmla="*/ 64 h 86"/>
                <a:gd name="T4" fmla="*/ 86 w 86"/>
                <a:gd name="T5" fmla="*/ 43 h 86"/>
                <a:gd name="T6" fmla="*/ 86 w 86"/>
                <a:gd name="T7" fmla="*/ 21 h 86"/>
                <a:gd name="T8" fmla="*/ 65 w 86"/>
                <a:gd name="T9" fmla="*/ 0 h 86"/>
                <a:gd name="T10" fmla="*/ 21 w 86"/>
                <a:gd name="T11" fmla="*/ 0 h 86"/>
                <a:gd name="T12" fmla="*/ 0 w 86"/>
                <a:gd name="T13" fmla="*/ 21 h 86"/>
                <a:gd name="T14" fmla="*/ 0 w 86"/>
                <a:gd name="T15" fmla="*/ 43 h 86"/>
                <a:gd name="T16" fmla="*/ 21 w 86"/>
                <a:gd name="T17" fmla="*/ 64 h 86"/>
                <a:gd name="T18" fmla="*/ 31 w 86"/>
                <a:gd name="T19" fmla="*/ 64 h 86"/>
                <a:gd name="T20" fmla="*/ 43 w 86"/>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86">
                  <a:moveTo>
                    <a:pt x="46" y="64"/>
                  </a:moveTo>
                  <a:cubicBezTo>
                    <a:pt x="65" y="64"/>
                    <a:pt x="65" y="64"/>
                    <a:pt x="65" y="64"/>
                  </a:cubicBezTo>
                  <a:cubicBezTo>
                    <a:pt x="76" y="64"/>
                    <a:pt x="86" y="55"/>
                    <a:pt x="86" y="43"/>
                  </a:cubicBezTo>
                  <a:cubicBezTo>
                    <a:pt x="86" y="21"/>
                    <a:pt x="86" y="21"/>
                    <a:pt x="86" y="21"/>
                  </a:cubicBezTo>
                  <a:cubicBezTo>
                    <a:pt x="86" y="10"/>
                    <a:pt x="76" y="0"/>
                    <a:pt x="65" y="0"/>
                  </a:cubicBezTo>
                  <a:cubicBezTo>
                    <a:pt x="21" y="0"/>
                    <a:pt x="21" y="0"/>
                    <a:pt x="21" y="0"/>
                  </a:cubicBezTo>
                  <a:cubicBezTo>
                    <a:pt x="10" y="0"/>
                    <a:pt x="0" y="10"/>
                    <a:pt x="0" y="21"/>
                  </a:cubicBezTo>
                  <a:cubicBezTo>
                    <a:pt x="0" y="43"/>
                    <a:pt x="0" y="43"/>
                    <a:pt x="0" y="43"/>
                  </a:cubicBezTo>
                  <a:cubicBezTo>
                    <a:pt x="0" y="55"/>
                    <a:pt x="10" y="64"/>
                    <a:pt x="21" y="64"/>
                  </a:cubicBezTo>
                  <a:cubicBezTo>
                    <a:pt x="31" y="64"/>
                    <a:pt x="31" y="64"/>
                    <a:pt x="31" y="64"/>
                  </a:cubicBezTo>
                  <a:cubicBezTo>
                    <a:pt x="43" y="86"/>
                    <a:pt x="43" y="86"/>
                    <a:pt x="43" y="86"/>
                  </a:cubicBezTo>
                </a:path>
              </a:pathLst>
            </a:custGeom>
            <a:noFill/>
            <a:ln w="15875" cap="rnd">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9" name="Freeform 7">
              <a:extLst>
                <a:ext uri="{FF2B5EF4-FFF2-40B4-BE49-F238E27FC236}">
                  <a16:creationId xmlns:a16="http://schemas.microsoft.com/office/drawing/2014/main" id="{C9DED1A9-3B94-E149-B4A2-0A469168AA85}"/>
                </a:ext>
              </a:extLst>
            </p:cNvPr>
            <p:cNvSpPr>
              <a:spLocks/>
            </p:cNvSpPr>
            <p:nvPr/>
          </p:nvSpPr>
          <p:spPr bwMode="auto">
            <a:xfrm>
              <a:off x="1863" y="-196"/>
              <a:ext cx="464" cy="571"/>
            </a:xfrm>
            <a:custGeom>
              <a:avLst/>
              <a:gdLst>
                <a:gd name="T0" fmla="*/ 91 w 464"/>
                <a:gd name="T1" fmla="*/ 571 h 571"/>
                <a:gd name="T2" fmla="*/ 464 w 464"/>
                <a:gd name="T3" fmla="*/ 571 h 571"/>
                <a:gd name="T4" fmla="*/ 464 w 464"/>
                <a:gd name="T5" fmla="*/ 0 h 571"/>
                <a:gd name="T6" fmla="*/ 0 w 464"/>
                <a:gd name="T7" fmla="*/ 0 h 571"/>
                <a:gd name="T8" fmla="*/ 0 w 464"/>
                <a:gd name="T9" fmla="*/ 399 h 571"/>
              </a:gdLst>
              <a:ahLst/>
              <a:cxnLst>
                <a:cxn ang="0">
                  <a:pos x="T0" y="T1"/>
                </a:cxn>
                <a:cxn ang="0">
                  <a:pos x="T2" y="T3"/>
                </a:cxn>
                <a:cxn ang="0">
                  <a:pos x="T4" y="T5"/>
                </a:cxn>
                <a:cxn ang="0">
                  <a:pos x="T6" y="T7"/>
                </a:cxn>
                <a:cxn ang="0">
                  <a:pos x="T8" y="T9"/>
                </a:cxn>
              </a:cxnLst>
              <a:rect l="0" t="0" r="r" b="b"/>
              <a:pathLst>
                <a:path w="464" h="571">
                  <a:moveTo>
                    <a:pt x="91" y="571"/>
                  </a:moveTo>
                  <a:lnTo>
                    <a:pt x="464" y="571"/>
                  </a:lnTo>
                  <a:lnTo>
                    <a:pt x="464" y="0"/>
                  </a:lnTo>
                  <a:lnTo>
                    <a:pt x="0" y="0"/>
                  </a:lnTo>
                  <a:lnTo>
                    <a:pt x="0" y="399"/>
                  </a:lnTo>
                </a:path>
              </a:pathLst>
            </a:custGeom>
            <a:noFill/>
            <a:ln w="15875" cap="flat">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0" name="Freeform 8">
              <a:extLst>
                <a:ext uri="{FF2B5EF4-FFF2-40B4-BE49-F238E27FC236}">
                  <a16:creationId xmlns:a16="http://schemas.microsoft.com/office/drawing/2014/main" id="{F3626357-1179-2D4B-8E97-11E74A6D37EF}"/>
                </a:ext>
              </a:extLst>
            </p:cNvPr>
            <p:cNvSpPr>
              <a:spLocks/>
            </p:cNvSpPr>
            <p:nvPr/>
          </p:nvSpPr>
          <p:spPr bwMode="auto">
            <a:xfrm>
              <a:off x="1954" y="593"/>
              <a:ext cx="309" cy="217"/>
            </a:xfrm>
            <a:custGeom>
              <a:avLst/>
              <a:gdLst>
                <a:gd name="T0" fmla="*/ 34 w 34"/>
                <a:gd name="T1" fmla="*/ 0 h 24"/>
                <a:gd name="T2" fmla="*/ 10 w 34"/>
                <a:gd name="T3" fmla="*/ 24 h 24"/>
                <a:gd name="T4" fmla="*/ 0 w 34"/>
                <a:gd name="T5" fmla="*/ 24 h 24"/>
              </a:gdLst>
              <a:ahLst/>
              <a:cxnLst>
                <a:cxn ang="0">
                  <a:pos x="T0" y="T1"/>
                </a:cxn>
                <a:cxn ang="0">
                  <a:pos x="T2" y="T3"/>
                </a:cxn>
                <a:cxn ang="0">
                  <a:pos x="T4" y="T5"/>
                </a:cxn>
              </a:cxnLst>
              <a:rect l="0" t="0" r="r" b="b"/>
              <a:pathLst>
                <a:path w="34" h="24">
                  <a:moveTo>
                    <a:pt x="34" y="0"/>
                  </a:moveTo>
                  <a:cubicBezTo>
                    <a:pt x="34" y="13"/>
                    <a:pt x="23" y="24"/>
                    <a:pt x="10" y="24"/>
                  </a:cubicBezTo>
                  <a:cubicBezTo>
                    <a:pt x="0" y="24"/>
                    <a:pt x="0" y="24"/>
                    <a:pt x="0" y="24"/>
                  </a:cubicBezTo>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1" name="Oval 9">
              <a:extLst>
                <a:ext uri="{FF2B5EF4-FFF2-40B4-BE49-F238E27FC236}">
                  <a16:creationId xmlns:a16="http://schemas.microsoft.com/office/drawing/2014/main" id="{7B6D1EFF-EA37-F245-96CE-8C53C8A06373}"/>
                </a:ext>
              </a:extLst>
            </p:cNvPr>
            <p:cNvSpPr>
              <a:spLocks noChangeArrowheads="1"/>
            </p:cNvSpPr>
            <p:nvPr/>
          </p:nvSpPr>
          <p:spPr bwMode="auto">
            <a:xfrm>
              <a:off x="1691" y="430"/>
              <a:ext cx="72" cy="72"/>
            </a:xfrm>
            <a:prstGeom prst="ellipse">
              <a:avLst/>
            </a:prstGeom>
            <a:solidFill>
              <a:schemeClr val="tx1"/>
            </a:solidFill>
            <a:ln w="15875">
              <a:noFill/>
              <a:round/>
              <a:headEnd/>
              <a:tailEnd/>
            </a:ln>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3" name="Oval 10">
              <a:extLst>
                <a:ext uri="{FF2B5EF4-FFF2-40B4-BE49-F238E27FC236}">
                  <a16:creationId xmlns:a16="http://schemas.microsoft.com/office/drawing/2014/main" id="{57E90DAF-F404-5841-AC53-3DFAB157F860}"/>
                </a:ext>
              </a:extLst>
            </p:cNvPr>
            <p:cNvSpPr>
              <a:spLocks noChangeArrowheads="1"/>
            </p:cNvSpPr>
            <p:nvPr/>
          </p:nvSpPr>
          <p:spPr bwMode="auto">
            <a:xfrm>
              <a:off x="1527" y="430"/>
              <a:ext cx="73" cy="72"/>
            </a:xfrm>
            <a:prstGeom prst="ellipse">
              <a:avLst/>
            </a:prstGeom>
            <a:solidFill>
              <a:schemeClr val="tx1"/>
            </a:solidFill>
            <a:ln w="15875">
              <a:noFill/>
              <a:round/>
              <a:headEnd/>
              <a:tailEnd/>
            </a:ln>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7" name="Oval 11">
              <a:extLst>
                <a:ext uri="{FF2B5EF4-FFF2-40B4-BE49-F238E27FC236}">
                  <a16:creationId xmlns:a16="http://schemas.microsoft.com/office/drawing/2014/main" id="{A2CDC352-DF77-F54D-93E1-A83B49517022}"/>
                </a:ext>
              </a:extLst>
            </p:cNvPr>
            <p:cNvSpPr>
              <a:spLocks noChangeArrowheads="1"/>
            </p:cNvSpPr>
            <p:nvPr/>
          </p:nvSpPr>
          <p:spPr bwMode="auto">
            <a:xfrm>
              <a:off x="1364" y="430"/>
              <a:ext cx="81" cy="72"/>
            </a:xfrm>
            <a:prstGeom prst="ellipse">
              <a:avLst/>
            </a:prstGeom>
            <a:solidFill>
              <a:schemeClr val="tx1"/>
            </a:solidFill>
            <a:ln w="15875">
              <a:noFill/>
              <a:round/>
              <a:headEnd/>
              <a:tailEnd/>
            </a:ln>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8" name="Line 12">
              <a:extLst>
                <a:ext uri="{FF2B5EF4-FFF2-40B4-BE49-F238E27FC236}">
                  <a16:creationId xmlns:a16="http://schemas.microsoft.com/office/drawing/2014/main" id="{529E68E3-0901-F44D-A85D-2F36D7ACFE8F}"/>
                </a:ext>
              </a:extLst>
            </p:cNvPr>
            <p:cNvSpPr>
              <a:spLocks noChangeShapeType="1"/>
            </p:cNvSpPr>
            <p:nvPr/>
          </p:nvSpPr>
          <p:spPr bwMode="auto">
            <a:xfrm>
              <a:off x="1954" y="85"/>
              <a:ext cx="300" cy="0"/>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9" name="Line 13">
              <a:extLst>
                <a:ext uri="{FF2B5EF4-FFF2-40B4-BE49-F238E27FC236}">
                  <a16:creationId xmlns:a16="http://schemas.microsoft.com/office/drawing/2014/main" id="{B948B94F-FF8A-2846-AE14-B3DAB84A15F4}"/>
                </a:ext>
              </a:extLst>
            </p:cNvPr>
            <p:cNvSpPr>
              <a:spLocks noChangeShapeType="1"/>
            </p:cNvSpPr>
            <p:nvPr/>
          </p:nvSpPr>
          <p:spPr bwMode="auto">
            <a:xfrm>
              <a:off x="1954" y="230"/>
              <a:ext cx="300" cy="0"/>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20" name="Line 14">
              <a:extLst>
                <a:ext uri="{FF2B5EF4-FFF2-40B4-BE49-F238E27FC236}">
                  <a16:creationId xmlns:a16="http://schemas.microsoft.com/office/drawing/2014/main" id="{98FCF338-1FC2-F647-AE04-D9E70918EFE8}"/>
                </a:ext>
              </a:extLst>
            </p:cNvPr>
            <p:cNvSpPr>
              <a:spLocks noChangeShapeType="1"/>
            </p:cNvSpPr>
            <p:nvPr/>
          </p:nvSpPr>
          <p:spPr bwMode="auto">
            <a:xfrm>
              <a:off x="1954" y="85"/>
              <a:ext cx="300" cy="0"/>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21" name="Line 15">
              <a:extLst>
                <a:ext uri="{FF2B5EF4-FFF2-40B4-BE49-F238E27FC236}">
                  <a16:creationId xmlns:a16="http://schemas.microsoft.com/office/drawing/2014/main" id="{630E8849-D6E3-884E-B1B2-D287F7CF842E}"/>
                </a:ext>
              </a:extLst>
            </p:cNvPr>
            <p:cNvSpPr>
              <a:spLocks noChangeShapeType="1"/>
            </p:cNvSpPr>
            <p:nvPr/>
          </p:nvSpPr>
          <p:spPr bwMode="auto">
            <a:xfrm>
              <a:off x="1954" y="-60"/>
              <a:ext cx="300" cy="0"/>
            </a:xfrm>
            <a:prstGeom prst="line">
              <a:avLst/>
            </a:prstGeom>
            <a:noFill/>
            <a:ln w="158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sp>
        <p:nvSpPr>
          <p:cNvPr id="22" name="Title 3">
            <a:extLst>
              <a:ext uri="{FF2B5EF4-FFF2-40B4-BE49-F238E27FC236}">
                <a16:creationId xmlns:a16="http://schemas.microsoft.com/office/drawing/2014/main" id="{B3B1BF61-7CD4-F144-A4A3-250A016A4B25}"/>
              </a:ext>
            </a:extLst>
          </p:cNvPr>
          <p:cNvSpPr>
            <a:spLocks noGrp="1"/>
          </p:cNvSpPr>
          <p:nvPr>
            <p:ph type="title"/>
          </p:nvPr>
        </p:nvSpPr>
        <p:spPr>
          <a:xfrm>
            <a:off x="285750" y="1062990"/>
            <a:ext cx="1857375" cy="2286000"/>
          </a:xfrm>
        </p:spPr>
        <p:txBody>
          <a:bodyPr/>
          <a:lstStyle/>
          <a:p>
            <a:pPr lvl="0"/>
            <a:r>
              <a:rPr lang="en-US" dirty="0">
                <a:solidFill>
                  <a:schemeClr val="tx1"/>
                </a:solidFill>
              </a:rPr>
              <a:t>Learn</a:t>
            </a:r>
            <a:br>
              <a:rPr lang="en-US" dirty="0"/>
            </a:br>
            <a:br>
              <a:rPr lang="en-US" dirty="0"/>
            </a:br>
            <a:r>
              <a:rPr lang="en-US" sz="1500" dirty="0">
                <a:solidFill>
                  <a:schemeClr val="tx1"/>
                </a:solidFill>
              </a:rPr>
              <a:t>How would your supply chain change if</a:t>
            </a:r>
            <a:r>
              <a:rPr lang="is-IS" sz="1500" dirty="0">
                <a:solidFill>
                  <a:schemeClr val="tx1"/>
                </a:solidFill>
              </a:rPr>
              <a:t>… </a:t>
            </a:r>
            <a:br>
              <a:rPr lang="is-IS" sz="1500" dirty="0">
                <a:solidFill>
                  <a:schemeClr val="bg2"/>
                </a:solidFill>
              </a:rPr>
            </a:br>
            <a:r>
              <a:rPr lang="en-US" sz="1500" dirty="0">
                <a:solidFill>
                  <a:schemeClr val="tx1">
                    <a:lumMod val="90000"/>
                    <a:lumOff val="10000"/>
                  </a:schemeClr>
                </a:solidFill>
              </a:rPr>
              <a:t>you had a ‘</a:t>
            </a:r>
            <a:r>
              <a:rPr lang="en-US" sz="1500" b="1" dirty="0">
                <a:solidFill>
                  <a:schemeClr val="tx1">
                    <a:lumMod val="90000"/>
                    <a:lumOff val="10000"/>
                  </a:schemeClr>
                </a:solidFill>
              </a:rPr>
              <a:t>risk agent</a:t>
            </a:r>
            <a:r>
              <a:rPr lang="en-US" sz="1500" dirty="0">
                <a:solidFill>
                  <a:schemeClr val="tx1">
                    <a:lumMod val="90000"/>
                    <a:lumOff val="10000"/>
                  </a:schemeClr>
                </a:solidFill>
              </a:rPr>
              <a:t>’ looking at news, weather and information on suppliers, categories and geographies that uncovers trends, patterns and relationships to help you </a:t>
            </a:r>
            <a:r>
              <a:rPr lang="en-US" sz="1500" b="1" dirty="0">
                <a:solidFill>
                  <a:schemeClr val="tx1">
                    <a:lumMod val="90000"/>
                    <a:lumOff val="10000"/>
                  </a:schemeClr>
                </a:solidFill>
              </a:rPr>
              <a:t>proactively manage risk</a:t>
            </a:r>
            <a:r>
              <a:rPr lang="en-US" sz="1500" dirty="0">
                <a:solidFill>
                  <a:schemeClr val="tx1">
                    <a:lumMod val="90000"/>
                    <a:lumOff val="10000"/>
                  </a:schemeClr>
                </a:solidFill>
              </a:rPr>
              <a:t>?</a:t>
            </a:r>
            <a:br>
              <a:rPr lang="en-US" sz="1500" dirty="0">
                <a:solidFill>
                  <a:schemeClr val="tx1">
                    <a:lumMod val="90000"/>
                    <a:lumOff val="10000"/>
                  </a:schemeClr>
                </a:solidFill>
              </a:rPr>
            </a:br>
            <a:endParaRPr lang="en-US" sz="1500" dirty="0"/>
          </a:p>
        </p:txBody>
      </p:sp>
      <p:pic>
        <p:nvPicPr>
          <p:cNvPr id="23" name="Picture Placeholder 2">
            <a:extLst>
              <a:ext uri="{FF2B5EF4-FFF2-40B4-BE49-F238E27FC236}">
                <a16:creationId xmlns:a16="http://schemas.microsoft.com/office/drawing/2014/main" id="{35EED4E2-CEB5-0D4B-8B7E-793E8210D5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77438" y="1"/>
            <a:ext cx="6878123" cy="4766310"/>
          </a:xfrm>
          <a:prstGeom prst="rect">
            <a:avLst/>
          </a:prstGeom>
        </p:spPr>
      </p:pic>
    </p:spTree>
    <p:extLst>
      <p:ext uri="{BB962C8B-B14F-4D97-AF65-F5344CB8AC3E}">
        <p14:creationId xmlns:p14="http://schemas.microsoft.com/office/powerpoint/2010/main" val="1391204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4" name="Title 6">
            <a:extLst>
              <a:ext uri="{FF2B5EF4-FFF2-40B4-BE49-F238E27FC236}">
                <a16:creationId xmlns:a16="http://schemas.microsoft.com/office/drawing/2014/main" id="{F7872148-703E-6D4B-9E87-AACD98650CC7}"/>
              </a:ext>
            </a:extLst>
          </p:cNvPr>
          <p:cNvSpPr txBox="1">
            <a:spLocks/>
          </p:cNvSpPr>
          <p:nvPr/>
        </p:nvSpPr>
        <p:spPr>
          <a:xfrm>
            <a:off x="292056" y="742950"/>
            <a:ext cx="1857375" cy="22860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a:lstStyle>
          <a:p>
            <a:pPr fontAlgn="auto">
              <a:spcAft>
                <a:spcPts val="0"/>
              </a:spcAft>
            </a:pPr>
            <a:r>
              <a:rPr lang="en-US" sz="2800">
                <a:solidFill>
                  <a:schemeClr val="tx1">
                    <a:lumMod val="90000"/>
                    <a:lumOff val="10000"/>
                  </a:schemeClr>
                </a:solidFill>
              </a:rPr>
              <a:t>IBM Supply Risk Insights</a:t>
            </a:r>
            <a:endParaRPr lang="en-US" sz="2800" dirty="0">
              <a:solidFill>
                <a:schemeClr val="tx1">
                  <a:lumMod val="90000"/>
                  <a:lumOff val="10000"/>
                </a:schemeClr>
              </a:solidFill>
            </a:endParaRPr>
          </a:p>
        </p:txBody>
      </p:sp>
      <p:sp>
        <p:nvSpPr>
          <p:cNvPr id="25" name="Content Placeholder 5">
            <a:extLst>
              <a:ext uri="{FF2B5EF4-FFF2-40B4-BE49-F238E27FC236}">
                <a16:creationId xmlns:a16="http://schemas.microsoft.com/office/drawing/2014/main" id="{F6F9AEC1-F0DC-344D-8E07-AB71601942FD}"/>
              </a:ext>
            </a:extLst>
          </p:cNvPr>
          <p:cNvSpPr>
            <a:spLocks noGrp="1"/>
          </p:cNvSpPr>
          <p:nvPr>
            <p:ph type="body" sz="quarter" idx="11"/>
          </p:nvPr>
        </p:nvSpPr>
        <p:spPr>
          <a:xfrm>
            <a:off x="292056" y="2529222"/>
            <a:ext cx="1857375" cy="514350"/>
          </a:xfrm>
        </p:spPr>
        <p:txBody>
          <a:bodyPr/>
          <a:lstStyle/>
          <a:p>
            <a:pPr marL="0" indent="0">
              <a:buNone/>
            </a:pPr>
            <a:r>
              <a:rPr lang="en-US" sz="1500" dirty="0">
                <a:solidFill>
                  <a:schemeClr val="tx1">
                    <a:lumMod val="90000"/>
                    <a:lumOff val="10000"/>
                  </a:schemeClr>
                </a:solidFill>
                <a:latin typeface="IBM Plex Sans" charset="0"/>
                <a:ea typeface="IBM Plex Sans" charset="0"/>
                <a:cs typeface="IBM Plex Sans" charset="0"/>
              </a:rPr>
              <a:t>IBM Supply Risk Insights helps </a:t>
            </a:r>
            <a:r>
              <a:rPr lang="en-US" sz="1500" b="1" dirty="0">
                <a:solidFill>
                  <a:schemeClr val="tx1">
                    <a:lumMod val="90000"/>
                    <a:lumOff val="10000"/>
                  </a:schemeClr>
                </a:solidFill>
                <a:latin typeface="IBM Plex Sans" charset="0"/>
                <a:ea typeface="IBM Plex Sans" charset="0"/>
                <a:cs typeface="IBM Plex Sans" charset="0"/>
              </a:rPr>
              <a:t>assess</a:t>
            </a:r>
            <a:r>
              <a:rPr lang="en-US" sz="1500" dirty="0">
                <a:solidFill>
                  <a:schemeClr val="tx1">
                    <a:lumMod val="90000"/>
                    <a:lumOff val="10000"/>
                  </a:schemeClr>
                </a:solidFill>
                <a:latin typeface="IBM Plex Sans" charset="0"/>
                <a:ea typeface="IBM Plex Sans" charset="0"/>
                <a:cs typeface="IBM Plex Sans" charset="0"/>
              </a:rPr>
              <a:t> and </a:t>
            </a:r>
            <a:r>
              <a:rPr lang="en-US" sz="1500" b="1" dirty="0">
                <a:solidFill>
                  <a:schemeClr val="tx1">
                    <a:lumMod val="90000"/>
                    <a:lumOff val="10000"/>
                  </a:schemeClr>
                </a:solidFill>
                <a:latin typeface="IBM Plex Sans" charset="0"/>
                <a:ea typeface="IBM Plex Sans" charset="0"/>
                <a:cs typeface="IBM Plex Sans" charset="0"/>
              </a:rPr>
              <a:t>quantify </a:t>
            </a:r>
            <a:r>
              <a:rPr lang="en-US" sz="1500" dirty="0">
                <a:solidFill>
                  <a:schemeClr val="tx1">
                    <a:lumMod val="90000"/>
                    <a:lumOff val="10000"/>
                  </a:schemeClr>
                </a:solidFill>
                <a:latin typeface="IBM Plex Sans" charset="0"/>
                <a:ea typeface="IBM Plex Sans" charset="0"/>
                <a:cs typeface="IBM Plex Sans" charset="0"/>
              </a:rPr>
              <a:t>risk information </a:t>
            </a:r>
            <a:r>
              <a:rPr lang="en-US" sz="1500" b="1" dirty="0">
                <a:solidFill>
                  <a:schemeClr val="tx1">
                    <a:lumMod val="90000"/>
                    <a:lumOff val="10000"/>
                  </a:schemeClr>
                </a:solidFill>
                <a:latin typeface="IBM Plex Sans" charset="0"/>
                <a:ea typeface="IBM Plex Sans" charset="0"/>
                <a:cs typeface="IBM Plex Sans" charset="0"/>
              </a:rPr>
              <a:t>quickly</a:t>
            </a:r>
            <a:r>
              <a:rPr lang="en-US" sz="1500" dirty="0">
                <a:solidFill>
                  <a:schemeClr val="tx1">
                    <a:lumMod val="90000"/>
                    <a:lumOff val="10000"/>
                  </a:schemeClr>
                </a:solidFill>
                <a:latin typeface="IBM Plex Sans" charset="0"/>
                <a:ea typeface="IBM Plex Sans" charset="0"/>
                <a:cs typeface="IBM Plex Sans" charset="0"/>
              </a:rPr>
              <a:t> and </a:t>
            </a:r>
            <a:r>
              <a:rPr lang="en-US" sz="1500" b="1" dirty="0">
                <a:solidFill>
                  <a:schemeClr val="tx1">
                    <a:lumMod val="90000"/>
                    <a:lumOff val="10000"/>
                  </a:schemeClr>
                </a:solidFill>
                <a:latin typeface="IBM Plex Sans" charset="0"/>
                <a:ea typeface="IBM Plex Sans" charset="0"/>
                <a:cs typeface="IBM Plex Sans" charset="0"/>
              </a:rPr>
              <a:t>proactively </a:t>
            </a:r>
            <a:r>
              <a:rPr lang="en-US" sz="1500" dirty="0">
                <a:solidFill>
                  <a:schemeClr val="tx1">
                    <a:lumMod val="90000"/>
                    <a:lumOff val="10000"/>
                  </a:schemeClr>
                </a:solidFill>
                <a:latin typeface="IBM Plex Sans" charset="0"/>
                <a:ea typeface="IBM Plex Sans" charset="0"/>
                <a:cs typeface="IBM Plex Sans" charset="0"/>
              </a:rPr>
              <a:t>using both internal and external sources of data.  </a:t>
            </a:r>
          </a:p>
        </p:txBody>
      </p:sp>
      <p:pic>
        <p:nvPicPr>
          <p:cNvPr id="7" name="Picture Placeholder 13">
            <a:extLst>
              <a:ext uri="{FF2B5EF4-FFF2-40B4-BE49-F238E27FC236}">
                <a16:creationId xmlns:a16="http://schemas.microsoft.com/office/drawing/2014/main" id="{0EC356C6-B116-1B41-8ED4-DB3F439566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1760" y="742950"/>
            <a:ext cx="6333976" cy="3566160"/>
          </a:xfrm>
          <a:prstGeom prst="rect">
            <a:avLst/>
          </a:prstGeom>
        </p:spPr>
      </p:pic>
    </p:spTree>
    <p:extLst>
      <p:ext uri="{BB962C8B-B14F-4D97-AF65-F5344CB8AC3E}">
        <p14:creationId xmlns:p14="http://schemas.microsoft.com/office/powerpoint/2010/main" val="410445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8AA22-5FE6-D745-BAEF-CBD97661ED52}"/>
              </a:ext>
            </a:extLst>
          </p:cNvPr>
          <p:cNvSpPr>
            <a:spLocks noGrp="1"/>
          </p:cNvSpPr>
          <p:nvPr>
            <p:ph idx="10"/>
          </p:nvPr>
        </p:nvSpPr>
        <p:spPr/>
        <p:txBody>
          <a:bodyPr/>
          <a:lstStyle/>
          <a:p>
            <a:endParaRPr lang="en-US"/>
          </a:p>
        </p:txBody>
      </p:sp>
      <p:pic>
        <p:nvPicPr>
          <p:cNvPr id="7" name="Picture Placeholder 3">
            <a:extLst>
              <a:ext uri="{FF2B5EF4-FFF2-40B4-BE49-F238E27FC236}">
                <a16:creationId xmlns:a16="http://schemas.microsoft.com/office/drawing/2014/main" id="{265BCBB2-F1E6-DF40-90A6-BE28F5E5F5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86000" y="0"/>
            <a:ext cx="6858000" cy="4766310"/>
          </a:xfrm>
          <a:prstGeom prst="rect">
            <a:avLst/>
          </a:prstGeom>
        </p:spPr>
      </p:pic>
      <p:sp>
        <p:nvSpPr>
          <p:cNvPr id="10" name="Title 3">
            <a:extLst>
              <a:ext uri="{FF2B5EF4-FFF2-40B4-BE49-F238E27FC236}">
                <a16:creationId xmlns:a16="http://schemas.microsoft.com/office/drawing/2014/main" id="{1E7B5FE4-EB33-9A44-BC12-3BB1B03F3695}"/>
              </a:ext>
            </a:extLst>
          </p:cNvPr>
          <p:cNvSpPr>
            <a:spLocks noGrp="1"/>
          </p:cNvSpPr>
          <p:nvPr>
            <p:ph type="title"/>
          </p:nvPr>
        </p:nvSpPr>
        <p:spPr>
          <a:xfrm>
            <a:off x="285750" y="1285875"/>
            <a:ext cx="1857375" cy="2286000"/>
          </a:xfrm>
        </p:spPr>
        <p:txBody>
          <a:bodyPr/>
          <a:lstStyle/>
          <a:p>
            <a:r>
              <a:rPr lang="en-US" sz="2400" dirty="0">
                <a:solidFill>
                  <a:schemeClr val="tx1">
                    <a:lumMod val="90000"/>
                    <a:lumOff val="10000"/>
                  </a:schemeClr>
                </a:solidFill>
              </a:rPr>
              <a:t>Interact</a:t>
            </a:r>
            <a:br>
              <a:rPr lang="en-US" sz="2400" dirty="0">
                <a:solidFill>
                  <a:schemeClr val="tx1">
                    <a:lumMod val="90000"/>
                    <a:lumOff val="10000"/>
                  </a:schemeClr>
                </a:solidFill>
              </a:rPr>
            </a:br>
            <a:br>
              <a:rPr lang="en-US" dirty="0"/>
            </a:br>
            <a:r>
              <a:rPr lang="en-US" sz="1500" dirty="0">
                <a:solidFill>
                  <a:schemeClr val="tx1"/>
                </a:solidFill>
              </a:rPr>
              <a:t>How would your supply chain change if</a:t>
            </a:r>
            <a:r>
              <a:rPr lang="is-IS" sz="1500" dirty="0">
                <a:solidFill>
                  <a:schemeClr val="tx1"/>
                </a:solidFill>
              </a:rPr>
              <a:t>… </a:t>
            </a:r>
            <a:br>
              <a:rPr lang="is-IS" sz="1500" dirty="0">
                <a:solidFill>
                  <a:schemeClr val="bg2"/>
                </a:solidFill>
              </a:rPr>
            </a:br>
            <a:r>
              <a:rPr lang="en-US" sz="1600" dirty="0">
                <a:solidFill>
                  <a:schemeClr val="tx1">
                    <a:lumMod val="90000"/>
                    <a:lumOff val="10000"/>
                  </a:schemeClr>
                </a:solidFill>
              </a:rPr>
              <a:t>you had a way to </a:t>
            </a:r>
            <a:r>
              <a:rPr lang="en-US" sz="1600" b="1" dirty="0">
                <a:solidFill>
                  <a:schemeClr val="tx1">
                    <a:lumMod val="90000"/>
                    <a:lumOff val="10000"/>
                  </a:schemeClr>
                </a:solidFill>
              </a:rPr>
              <a:t>discuss options</a:t>
            </a:r>
            <a:r>
              <a:rPr lang="en-US" sz="1600" dirty="0">
                <a:solidFill>
                  <a:schemeClr val="tx1">
                    <a:lumMod val="90000"/>
                    <a:lumOff val="10000"/>
                  </a:schemeClr>
                </a:solidFill>
              </a:rPr>
              <a:t> and </a:t>
            </a:r>
            <a:r>
              <a:rPr lang="en-US" sz="1600" b="1" dirty="0">
                <a:solidFill>
                  <a:schemeClr val="tx1">
                    <a:lumMod val="90000"/>
                    <a:lumOff val="10000"/>
                  </a:schemeClr>
                </a:solidFill>
              </a:rPr>
              <a:t>solve problems </a:t>
            </a:r>
            <a:r>
              <a:rPr lang="en-US" sz="1600" dirty="0">
                <a:solidFill>
                  <a:schemeClr val="tx1">
                    <a:lumMod val="90000"/>
                    <a:lumOff val="10000"/>
                  </a:schemeClr>
                </a:solidFill>
              </a:rPr>
              <a:t>with those inside and outside your company, in </a:t>
            </a:r>
            <a:r>
              <a:rPr lang="en-US" sz="1600" b="1" dirty="0">
                <a:solidFill>
                  <a:schemeClr val="tx1">
                    <a:lumMod val="90000"/>
                    <a:lumOff val="10000"/>
                  </a:schemeClr>
                </a:solidFill>
              </a:rPr>
              <a:t>real-time</a:t>
            </a:r>
            <a:r>
              <a:rPr lang="en-US" sz="1600" dirty="0">
                <a:solidFill>
                  <a:schemeClr val="tx1">
                    <a:lumMod val="90000"/>
                    <a:lumOff val="10000"/>
                  </a:schemeClr>
                </a:solidFill>
              </a:rPr>
              <a:t>, as they arose?</a:t>
            </a:r>
            <a:br>
              <a:rPr lang="en-US" sz="1600" dirty="0">
                <a:solidFill>
                  <a:schemeClr val="tx1">
                    <a:lumMod val="90000"/>
                    <a:lumOff val="10000"/>
                  </a:schemeClr>
                </a:solidFill>
              </a:rPr>
            </a:br>
            <a:endParaRPr lang="en-US" sz="1500" dirty="0"/>
          </a:p>
        </p:txBody>
      </p:sp>
      <p:grpSp>
        <p:nvGrpSpPr>
          <p:cNvPr id="11" name="Group 4">
            <a:extLst>
              <a:ext uri="{FF2B5EF4-FFF2-40B4-BE49-F238E27FC236}">
                <a16:creationId xmlns:a16="http://schemas.microsoft.com/office/drawing/2014/main" id="{AC1AFFF1-F8A5-F445-A005-BF6C0C6E318B}"/>
              </a:ext>
            </a:extLst>
          </p:cNvPr>
          <p:cNvGrpSpPr>
            <a:grpSpLocks noChangeAspect="1"/>
          </p:cNvGrpSpPr>
          <p:nvPr/>
        </p:nvGrpSpPr>
        <p:grpSpPr bwMode="auto">
          <a:xfrm>
            <a:off x="285750" y="665678"/>
            <a:ext cx="437530" cy="548640"/>
            <a:chOff x="2410" y="1147"/>
            <a:chExt cx="760" cy="953"/>
          </a:xfrm>
        </p:grpSpPr>
        <p:sp>
          <p:nvSpPr>
            <p:cNvPr id="12" name="Freeform 5">
              <a:extLst>
                <a:ext uri="{FF2B5EF4-FFF2-40B4-BE49-F238E27FC236}">
                  <a16:creationId xmlns:a16="http://schemas.microsoft.com/office/drawing/2014/main" id="{E4E6D0E3-7348-F54E-8706-A10CB45F3A4A}"/>
                </a:ext>
              </a:extLst>
            </p:cNvPr>
            <p:cNvSpPr>
              <a:spLocks/>
            </p:cNvSpPr>
            <p:nvPr/>
          </p:nvSpPr>
          <p:spPr bwMode="auto">
            <a:xfrm>
              <a:off x="2410" y="1260"/>
              <a:ext cx="760" cy="840"/>
            </a:xfrm>
            <a:custGeom>
              <a:avLst/>
              <a:gdLst>
                <a:gd name="T0" fmla="*/ 37 w 101"/>
                <a:gd name="T1" fmla="*/ 9 h 112"/>
                <a:gd name="T2" fmla="*/ 46 w 101"/>
                <a:gd name="T3" fmla="*/ 0 h 112"/>
                <a:gd name="T4" fmla="*/ 54 w 101"/>
                <a:gd name="T5" fmla="*/ 9 h 112"/>
                <a:gd name="T6" fmla="*/ 54 w 101"/>
                <a:gd name="T7" fmla="*/ 45 h 112"/>
                <a:gd name="T8" fmla="*/ 84 w 101"/>
                <a:gd name="T9" fmla="*/ 45 h 112"/>
                <a:gd name="T10" fmla="*/ 101 w 101"/>
                <a:gd name="T11" fmla="*/ 60 h 112"/>
                <a:gd name="T12" fmla="*/ 101 w 101"/>
                <a:gd name="T13" fmla="*/ 80 h 112"/>
                <a:gd name="T14" fmla="*/ 64 w 101"/>
                <a:gd name="T15" fmla="*/ 112 h 112"/>
                <a:gd name="T16" fmla="*/ 23 w 101"/>
                <a:gd name="T17" fmla="*/ 91 h 112"/>
                <a:gd name="T18" fmla="*/ 9 w 101"/>
                <a:gd name="T19" fmla="*/ 76 h 112"/>
                <a:gd name="T20" fmla="*/ 0 w 101"/>
                <a:gd name="T21" fmla="*/ 65 h 112"/>
                <a:gd name="T22" fmla="*/ 20 w 101"/>
                <a:gd name="T23" fmla="*/ 62 h 112"/>
                <a:gd name="T24" fmla="*/ 37 w 101"/>
                <a:gd name="T25" fmla="*/ 75 h 112"/>
                <a:gd name="T26" fmla="*/ 37 w 101"/>
                <a:gd name="T27"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12">
                  <a:moveTo>
                    <a:pt x="37" y="9"/>
                  </a:moveTo>
                  <a:cubicBezTo>
                    <a:pt x="37" y="4"/>
                    <a:pt x="41" y="0"/>
                    <a:pt x="46" y="0"/>
                  </a:cubicBezTo>
                  <a:cubicBezTo>
                    <a:pt x="50" y="0"/>
                    <a:pt x="54" y="4"/>
                    <a:pt x="54" y="9"/>
                  </a:cubicBezTo>
                  <a:cubicBezTo>
                    <a:pt x="54" y="45"/>
                    <a:pt x="54" y="45"/>
                    <a:pt x="54" y="45"/>
                  </a:cubicBezTo>
                  <a:cubicBezTo>
                    <a:pt x="84" y="45"/>
                    <a:pt x="84" y="45"/>
                    <a:pt x="84" y="45"/>
                  </a:cubicBezTo>
                  <a:cubicBezTo>
                    <a:pt x="93" y="45"/>
                    <a:pt x="101" y="51"/>
                    <a:pt x="101" y="60"/>
                  </a:cubicBezTo>
                  <a:cubicBezTo>
                    <a:pt x="101" y="80"/>
                    <a:pt x="101" y="80"/>
                    <a:pt x="101" y="80"/>
                  </a:cubicBezTo>
                  <a:cubicBezTo>
                    <a:pt x="101" y="99"/>
                    <a:pt x="92" y="112"/>
                    <a:pt x="64" y="112"/>
                  </a:cubicBezTo>
                  <a:cubicBezTo>
                    <a:pt x="44" y="112"/>
                    <a:pt x="35" y="105"/>
                    <a:pt x="23" y="91"/>
                  </a:cubicBezTo>
                  <a:cubicBezTo>
                    <a:pt x="9" y="76"/>
                    <a:pt x="9" y="76"/>
                    <a:pt x="9" y="76"/>
                  </a:cubicBezTo>
                  <a:cubicBezTo>
                    <a:pt x="6" y="72"/>
                    <a:pt x="0" y="67"/>
                    <a:pt x="0" y="65"/>
                  </a:cubicBezTo>
                  <a:cubicBezTo>
                    <a:pt x="0" y="60"/>
                    <a:pt x="13" y="58"/>
                    <a:pt x="20" y="62"/>
                  </a:cubicBezTo>
                  <a:cubicBezTo>
                    <a:pt x="37" y="75"/>
                    <a:pt x="37" y="75"/>
                    <a:pt x="37" y="75"/>
                  </a:cubicBezTo>
                  <a:lnTo>
                    <a:pt x="37" y="9"/>
                  </a:lnTo>
                  <a:close/>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sp>
          <p:nvSpPr>
            <p:cNvPr id="13" name="Freeform 6">
              <a:extLst>
                <a:ext uri="{FF2B5EF4-FFF2-40B4-BE49-F238E27FC236}">
                  <a16:creationId xmlns:a16="http://schemas.microsoft.com/office/drawing/2014/main" id="{1782FE96-F385-9C49-949A-F39DBC84E8E1}"/>
                </a:ext>
              </a:extLst>
            </p:cNvPr>
            <p:cNvSpPr>
              <a:spLocks/>
            </p:cNvSpPr>
            <p:nvPr/>
          </p:nvSpPr>
          <p:spPr bwMode="auto">
            <a:xfrm>
              <a:off x="2561" y="1147"/>
              <a:ext cx="398" cy="308"/>
            </a:xfrm>
            <a:custGeom>
              <a:avLst/>
              <a:gdLst>
                <a:gd name="T0" fmla="*/ 49 w 53"/>
                <a:gd name="T1" fmla="*/ 39 h 41"/>
                <a:gd name="T2" fmla="*/ 53 w 53"/>
                <a:gd name="T3" fmla="*/ 26 h 41"/>
                <a:gd name="T4" fmla="*/ 26 w 53"/>
                <a:gd name="T5" fmla="*/ 0 h 41"/>
                <a:gd name="T6" fmla="*/ 0 w 53"/>
                <a:gd name="T7" fmla="*/ 26 h 41"/>
                <a:gd name="T8" fmla="*/ 4 w 53"/>
                <a:gd name="T9" fmla="*/ 41 h 41"/>
              </a:gdLst>
              <a:ahLst/>
              <a:cxnLst>
                <a:cxn ang="0">
                  <a:pos x="T0" y="T1"/>
                </a:cxn>
                <a:cxn ang="0">
                  <a:pos x="T2" y="T3"/>
                </a:cxn>
                <a:cxn ang="0">
                  <a:pos x="T4" y="T5"/>
                </a:cxn>
                <a:cxn ang="0">
                  <a:pos x="T6" y="T7"/>
                </a:cxn>
                <a:cxn ang="0">
                  <a:pos x="T8" y="T9"/>
                </a:cxn>
              </a:cxnLst>
              <a:rect l="0" t="0" r="r" b="b"/>
              <a:pathLst>
                <a:path w="53" h="41">
                  <a:moveTo>
                    <a:pt x="49" y="39"/>
                  </a:moveTo>
                  <a:cubicBezTo>
                    <a:pt x="51" y="35"/>
                    <a:pt x="53" y="31"/>
                    <a:pt x="53" y="26"/>
                  </a:cubicBezTo>
                  <a:cubicBezTo>
                    <a:pt x="53" y="12"/>
                    <a:pt x="41" y="0"/>
                    <a:pt x="26" y="0"/>
                  </a:cubicBezTo>
                  <a:cubicBezTo>
                    <a:pt x="12" y="0"/>
                    <a:pt x="0" y="12"/>
                    <a:pt x="0" y="26"/>
                  </a:cubicBezTo>
                  <a:cubicBezTo>
                    <a:pt x="0" y="32"/>
                    <a:pt x="1" y="36"/>
                    <a:pt x="4" y="41"/>
                  </a:cubicBezTo>
                </a:path>
              </a:pathLst>
            </a:custGeom>
            <a:noFill/>
            <a:ln w="15875"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IBM Plex Sans" charset="0"/>
                <a:ea typeface="IBM Plex Sans" charset="0"/>
                <a:cs typeface="IBM Plex Sans" charset="0"/>
              </a:endParaRPr>
            </a:p>
          </p:txBody>
        </p:sp>
      </p:grpSp>
    </p:spTree>
    <p:extLst>
      <p:ext uri="{BB962C8B-B14F-4D97-AF65-F5344CB8AC3E}">
        <p14:creationId xmlns:p14="http://schemas.microsoft.com/office/powerpoint/2010/main" val="3815250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306A956F-9216-384E-B9EB-751A28C7335C}"/>
              </a:ext>
            </a:extLst>
          </p:cNvPr>
          <p:cNvSpPr txBox="1">
            <a:spLocks/>
          </p:cNvSpPr>
          <p:nvPr/>
        </p:nvSpPr>
        <p:spPr>
          <a:xfrm>
            <a:off x="227013" y="217233"/>
            <a:ext cx="1994308" cy="1613552"/>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a:lstStyle>
          <a:p>
            <a:pPr fontAlgn="auto">
              <a:spcAft>
                <a:spcPts val="0"/>
              </a:spcAft>
            </a:pPr>
            <a:r>
              <a:rPr lang="en-US" sz="2800">
                <a:solidFill>
                  <a:schemeClr val="tx1">
                    <a:lumMod val="90000"/>
                    <a:lumOff val="10000"/>
                  </a:schemeClr>
                </a:solidFill>
              </a:rPr>
              <a:t>IBM </a:t>
            </a:r>
            <a:br>
              <a:rPr lang="en-US" sz="2800">
                <a:solidFill>
                  <a:schemeClr val="tx1">
                    <a:lumMod val="90000"/>
                    <a:lumOff val="10000"/>
                  </a:schemeClr>
                </a:solidFill>
              </a:rPr>
            </a:br>
            <a:r>
              <a:rPr lang="en-US" sz="2800">
                <a:solidFill>
                  <a:schemeClr val="tx1">
                    <a:lumMod val="90000"/>
                    <a:lumOff val="10000"/>
                  </a:schemeClr>
                </a:solidFill>
              </a:rPr>
              <a:t>Supply Chain Insights</a:t>
            </a:r>
            <a:endParaRPr lang="en-US" sz="2800" dirty="0">
              <a:solidFill>
                <a:schemeClr val="tx1">
                  <a:lumMod val="90000"/>
                  <a:lumOff val="10000"/>
                </a:schemeClr>
              </a:solidFill>
            </a:endParaRPr>
          </a:p>
        </p:txBody>
      </p:sp>
      <p:sp>
        <p:nvSpPr>
          <p:cNvPr id="15" name="Rectangle 14">
            <a:extLst>
              <a:ext uri="{FF2B5EF4-FFF2-40B4-BE49-F238E27FC236}">
                <a16:creationId xmlns:a16="http://schemas.microsoft.com/office/drawing/2014/main" id="{75877D2A-23E2-FE48-A4CD-59F12F143E99}"/>
              </a:ext>
            </a:extLst>
          </p:cNvPr>
          <p:cNvSpPr/>
          <p:nvPr/>
        </p:nvSpPr>
        <p:spPr>
          <a:xfrm>
            <a:off x="177667" y="1977390"/>
            <a:ext cx="2043653" cy="2308324"/>
          </a:xfrm>
          <a:prstGeom prst="rect">
            <a:avLst/>
          </a:prstGeom>
        </p:spPr>
        <p:txBody>
          <a:bodyPr wrap="square">
            <a:spAutoFit/>
          </a:bodyPr>
          <a:lstStyle/>
          <a:p>
            <a:pPr fontAlgn="auto">
              <a:spcAft>
                <a:spcPts val="0"/>
              </a:spcAft>
            </a:pPr>
            <a:r>
              <a:rPr lang="en-US" sz="1600" b="1" dirty="0">
                <a:latin typeface="IBM Plex Sans" panose="020B0503050203000203" pitchFamily="34" charset="77"/>
              </a:rPr>
              <a:t>Cognitive resolution rooms </a:t>
            </a:r>
            <a:br>
              <a:rPr lang="en-US" sz="1600" dirty="0">
                <a:latin typeface="IBM Plex Sans" panose="020B0503050203000203" pitchFamily="34" charset="77"/>
              </a:rPr>
            </a:br>
            <a:r>
              <a:rPr lang="en-US" sz="1600" dirty="0">
                <a:latin typeface="IBM Plex Sans" panose="020B0503050203000203" pitchFamily="34" charset="77"/>
              </a:rPr>
              <a:t>enable you to </a:t>
            </a:r>
            <a:r>
              <a:rPr lang="en-US" sz="1600" b="1" dirty="0">
                <a:latin typeface="IBM Plex Sans" panose="020B0503050203000203" pitchFamily="34" charset="77"/>
              </a:rPr>
              <a:t>interact</a:t>
            </a:r>
            <a:r>
              <a:rPr lang="en-US" sz="1600" dirty="0">
                <a:latin typeface="IBM Plex Sans" panose="020B0503050203000203" pitchFamily="34" charset="77"/>
              </a:rPr>
              <a:t> with </a:t>
            </a:r>
            <a:br>
              <a:rPr lang="en-US" sz="1600" dirty="0">
                <a:latin typeface="IBM Plex Sans" panose="020B0503050203000203" pitchFamily="34" charset="77"/>
              </a:rPr>
            </a:br>
            <a:r>
              <a:rPr lang="en-US" sz="1600" dirty="0">
                <a:latin typeface="IBM Plex Sans" panose="020B0503050203000203" pitchFamily="34" charset="77"/>
              </a:rPr>
              <a:t>stake-holders, institutional knowledge and apply </a:t>
            </a:r>
            <a:r>
              <a:rPr lang="en-US" sz="1600" b="1" dirty="0">
                <a:latin typeface="IBM Plex Sans" panose="020B0503050203000203" pitchFamily="34" charset="77"/>
              </a:rPr>
              <a:t>cognitive</a:t>
            </a:r>
            <a:r>
              <a:rPr lang="en-US" sz="1600" dirty="0">
                <a:latin typeface="IBM Plex Sans" panose="020B0503050203000203" pitchFamily="34" charset="77"/>
              </a:rPr>
              <a:t> </a:t>
            </a:r>
            <a:r>
              <a:rPr lang="en-US" sz="1600" b="1" dirty="0">
                <a:latin typeface="IBM Plex Sans" panose="020B0503050203000203" pitchFamily="34" charset="77"/>
              </a:rPr>
              <a:t>insights</a:t>
            </a:r>
            <a:r>
              <a:rPr lang="en-US" sz="1600" dirty="0">
                <a:latin typeface="IBM Plex Sans" panose="020B0503050203000203" pitchFamily="34" charset="77"/>
              </a:rPr>
              <a:t> to resolve disruptions</a:t>
            </a:r>
          </a:p>
        </p:txBody>
      </p:sp>
      <p:pic>
        <p:nvPicPr>
          <p:cNvPr id="16" name="Picture Placeholder 13">
            <a:extLst>
              <a:ext uri="{FF2B5EF4-FFF2-40B4-BE49-F238E27FC236}">
                <a16:creationId xmlns:a16="http://schemas.microsoft.com/office/drawing/2014/main" id="{BD501250-AED8-C245-AEF0-362530D068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40190" y="647408"/>
            <a:ext cx="6584877" cy="3707422"/>
          </a:xfrm>
          <a:prstGeom prst="rect">
            <a:avLst/>
          </a:prstGeom>
        </p:spPr>
      </p:pic>
    </p:spTree>
    <p:extLst>
      <p:ext uri="{BB962C8B-B14F-4D97-AF65-F5344CB8AC3E}">
        <p14:creationId xmlns:p14="http://schemas.microsoft.com/office/powerpoint/2010/main" val="425939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asted-image.tiff" descr="pasted-image.tiff"/>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sp>
        <p:nvSpPr>
          <p:cNvPr id="5" name="Title 4"/>
          <p:cNvSpPr>
            <a:spLocks noGrp="1"/>
          </p:cNvSpPr>
          <p:nvPr>
            <p:ph type="title"/>
          </p:nvPr>
        </p:nvSpPr>
        <p:spPr/>
        <p:txBody>
          <a:bodyPr/>
          <a:lstStyle/>
          <a:p>
            <a:r>
              <a:rPr lang="en-US" dirty="0">
                <a:latin typeface="IBM Plex Sans" charset="0"/>
                <a:ea typeface="IBM Plex Sans" charset="0"/>
                <a:cs typeface="IBM Plex Sans" charset="0"/>
              </a:rPr>
              <a:t>IBM &amp; SAP are collaborating on </a:t>
            </a:r>
            <a:r>
              <a:rPr lang="en-US" b="1" dirty="0">
                <a:latin typeface="IBM Plex Sans" charset="0"/>
                <a:ea typeface="IBM Plex Sans" charset="0"/>
                <a:cs typeface="IBM Plex Sans" charset="0"/>
              </a:rPr>
              <a:t>Digital Transformation</a:t>
            </a:r>
            <a:br>
              <a:rPr lang="en-US" dirty="0">
                <a:latin typeface="IBM Plex Sans" charset="0"/>
                <a:ea typeface="IBM Plex Sans" charset="0"/>
                <a:cs typeface="IBM Plex Sans" charset="0"/>
              </a:rPr>
            </a:br>
            <a:r>
              <a:rPr lang="en-US" dirty="0">
                <a:latin typeface="IBM Plex Sans" charset="0"/>
                <a:ea typeface="IBM Plex Sans" charset="0"/>
                <a:cs typeface="IBM Plex Sans" charset="0"/>
              </a:rPr>
              <a:t>enabling the </a:t>
            </a:r>
            <a:r>
              <a:rPr lang="en-US" b="1" dirty="0">
                <a:latin typeface="IBM Plex Sans" charset="0"/>
                <a:ea typeface="IBM Plex Sans" charset="0"/>
                <a:cs typeface="IBM Plex Sans" charset="0"/>
              </a:rPr>
              <a:t>incumbents</a:t>
            </a:r>
            <a:r>
              <a:rPr lang="en-US" dirty="0">
                <a:latin typeface="IBM Plex Sans" charset="0"/>
                <a:ea typeface="IBM Plex Sans" charset="0"/>
                <a:cs typeface="IBM Plex Sans" charset="0"/>
              </a:rPr>
              <a:t> to </a:t>
            </a:r>
            <a:r>
              <a:rPr lang="en-US" b="1" dirty="0">
                <a:latin typeface="IBM Plex Sans" charset="0"/>
                <a:ea typeface="IBM Plex Sans" charset="0"/>
                <a:cs typeface="IBM Plex Sans" charset="0"/>
              </a:rPr>
              <a:t>strike back </a:t>
            </a:r>
            <a:endParaRPr lang="en-US" altLang="en-US" sz="2800" b="1" dirty="0">
              <a:latin typeface="IBM Plex Sans" charset="0"/>
              <a:ea typeface="IBM Plex Sans" charset="0"/>
              <a:cs typeface="IBM Plex Sans" charset="0"/>
            </a:endParaRPr>
          </a:p>
        </p:txBody>
      </p:sp>
      <p:sp>
        <p:nvSpPr>
          <p:cNvPr id="2" name="Content Placeholder 1">
            <a:extLst>
              <a:ext uri="{FF2B5EF4-FFF2-40B4-BE49-F238E27FC236}">
                <a16:creationId xmlns:a16="http://schemas.microsoft.com/office/drawing/2014/main" id="{BE82482D-CE11-094E-9998-B96F31FC2545}"/>
              </a:ext>
            </a:extLst>
          </p:cNvPr>
          <p:cNvSpPr>
            <a:spLocks noGrp="1"/>
          </p:cNvSpPr>
          <p:nvPr>
            <p:ph idx="1"/>
          </p:nvPr>
        </p:nvSpPr>
        <p:spPr/>
        <p:txBody>
          <a:bodyPr/>
          <a:lstStyle/>
          <a:p>
            <a:endParaRPr lang="en-US"/>
          </a:p>
        </p:txBody>
      </p:sp>
      <p:sp>
        <p:nvSpPr>
          <p:cNvPr id="10" name="Content Placeholder 9">
            <a:extLst>
              <a:ext uri="{FF2B5EF4-FFF2-40B4-BE49-F238E27FC236}">
                <a16:creationId xmlns:a16="http://schemas.microsoft.com/office/drawing/2014/main" id="{93D44ED0-38E0-4945-8C56-B593AF88B8D6}"/>
              </a:ext>
            </a:extLst>
          </p:cNvPr>
          <p:cNvSpPr>
            <a:spLocks noGrp="1"/>
          </p:cNvSpPr>
          <p:nvPr>
            <p:ph idx="12"/>
          </p:nvPr>
        </p:nvSpPr>
        <p:spPr/>
        <p:txBody>
          <a:bodyPr/>
          <a:lstStyle/>
          <a:p>
            <a:endParaRPr lang="en-US"/>
          </a:p>
        </p:txBody>
      </p:sp>
      <p:sp>
        <p:nvSpPr>
          <p:cNvPr id="12" name="Text Placeholder 11">
            <a:extLst>
              <a:ext uri="{FF2B5EF4-FFF2-40B4-BE49-F238E27FC236}">
                <a16:creationId xmlns:a16="http://schemas.microsoft.com/office/drawing/2014/main" id="{3BFFA818-9593-F34A-8CDE-262FB2EB8AF3}"/>
              </a:ext>
            </a:extLst>
          </p:cNvPr>
          <p:cNvSpPr>
            <a:spLocks noGrp="1"/>
          </p:cNvSpPr>
          <p:nvPr>
            <p:ph type="body" sz="quarter" idx="14"/>
          </p:nvPr>
        </p:nvSpPr>
        <p:spPr/>
        <p:txBody>
          <a:bodyPr/>
          <a:lstStyle/>
          <a:p>
            <a:endParaRPr lang="en-US"/>
          </a:p>
        </p:txBody>
      </p:sp>
      <p:sp>
        <p:nvSpPr>
          <p:cNvPr id="3" name="Rectangle 2"/>
          <p:cNvSpPr/>
          <p:nvPr/>
        </p:nvSpPr>
        <p:spPr bwMode="auto">
          <a:xfrm>
            <a:off x="17842" y="1285875"/>
            <a:ext cx="4572000" cy="3857625"/>
          </a:xfrm>
          <a:prstGeom prst="rect">
            <a:avLst/>
          </a:pr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8" name="Rectangle 7"/>
          <p:cNvSpPr/>
          <p:nvPr/>
        </p:nvSpPr>
        <p:spPr bwMode="auto">
          <a:xfrm>
            <a:off x="0" y="1285875"/>
            <a:ext cx="4572000" cy="3857625"/>
          </a:xfrm>
          <a:prstGeom prst="rect">
            <a:avLst/>
          </a:prstGeom>
          <a:solidFill>
            <a:schemeClr val="tx1">
              <a:lumMod val="10000"/>
              <a:lumOff val="9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0188">
              <a:spcAft>
                <a:spcPts val="0"/>
              </a:spcAft>
            </a:pPr>
            <a:endParaRPr lang="en-US" sz="2400" dirty="0">
              <a:solidFill>
                <a:schemeClr val="tx2">
                  <a:lumMod val="75000"/>
                </a:schemeClr>
              </a:solidFill>
              <a:latin typeface="IBM Plex Sans" charset="0"/>
              <a:ea typeface="IBM Plex Sans" charset="0"/>
              <a:cs typeface="IBM Plex Sans" charset="0"/>
            </a:endParaRPr>
          </a:p>
          <a:p>
            <a:pPr marL="230188">
              <a:spcAft>
                <a:spcPts val="0"/>
              </a:spcAft>
            </a:pPr>
            <a:endParaRPr lang="en-US" sz="2400" dirty="0">
              <a:solidFill>
                <a:schemeClr val="tx1"/>
              </a:solidFill>
              <a:latin typeface="IBM Plex Sans" charset="0"/>
              <a:ea typeface="IBM Plex Sans" charset="0"/>
              <a:cs typeface="IBM Plex Sans" charset="0"/>
            </a:endParaRPr>
          </a:p>
          <a:p>
            <a:pPr marL="230188">
              <a:spcAft>
                <a:spcPts val="0"/>
              </a:spcAft>
            </a:pPr>
            <a:r>
              <a:rPr lang="en-US" sz="2400" dirty="0">
                <a:solidFill>
                  <a:schemeClr val="tx1"/>
                </a:solidFill>
                <a:latin typeface="IBM Plex Sans" charset="0"/>
                <a:ea typeface="IBM Plex Sans" charset="0"/>
                <a:cs typeface="IBM Plex Sans" charset="0"/>
              </a:rPr>
              <a:t>This partnership supports </a:t>
            </a:r>
            <a:r>
              <a:rPr lang="en-US" sz="2400" b="1" dirty="0">
                <a:solidFill>
                  <a:srgbClr val="008279"/>
                </a:solidFill>
                <a:latin typeface="IBM Plex Sans" charset="0"/>
                <a:ea typeface="IBM Plex Sans" charset="0"/>
                <a:cs typeface="IBM Plex Sans" charset="0"/>
              </a:rPr>
              <a:t>IBM</a:t>
            </a:r>
            <a:r>
              <a:rPr lang="en-US" sz="2400" dirty="0">
                <a:solidFill>
                  <a:srgbClr val="008279"/>
                </a:solidFill>
                <a:latin typeface="IBM Plex Sans" charset="0"/>
                <a:ea typeface="IBM Plex Sans" charset="0"/>
                <a:cs typeface="IBM Plex Sans" charset="0"/>
              </a:rPr>
              <a:t>’s </a:t>
            </a:r>
            <a:r>
              <a:rPr lang="en-US" sz="2400" b="1" dirty="0">
                <a:solidFill>
                  <a:srgbClr val="008279"/>
                </a:solidFill>
                <a:latin typeface="IBM Plex Sans" charset="0"/>
                <a:ea typeface="IBM Plex Sans" charset="0"/>
                <a:cs typeface="IBM Plex Sans" charset="0"/>
              </a:rPr>
              <a:t>data</a:t>
            </a:r>
            <a:r>
              <a:rPr lang="en-US" sz="2400" dirty="0">
                <a:solidFill>
                  <a:srgbClr val="008279"/>
                </a:solidFill>
                <a:latin typeface="IBM Plex Sans" charset="0"/>
                <a:ea typeface="IBM Plex Sans" charset="0"/>
                <a:cs typeface="IBM Plex Sans" charset="0"/>
              </a:rPr>
              <a:t>, </a:t>
            </a:r>
            <a:r>
              <a:rPr lang="en-US" sz="2400" b="1" dirty="0">
                <a:solidFill>
                  <a:srgbClr val="008279"/>
                </a:solidFill>
                <a:latin typeface="IBM Plex Sans" charset="0"/>
                <a:ea typeface="IBM Plex Sans" charset="0"/>
                <a:cs typeface="IBM Plex Sans" charset="0"/>
              </a:rPr>
              <a:t>cognitive</a:t>
            </a:r>
            <a:r>
              <a:rPr lang="en-US" sz="2400" dirty="0">
                <a:solidFill>
                  <a:schemeClr val="tx1"/>
                </a:solidFill>
                <a:latin typeface="IBM Plex Sans" charset="0"/>
                <a:ea typeface="IBM Plex Sans" charset="0"/>
                <a:cs typeface="IBM Plex Sans" charset="0"/>
              </a:rPr>
              <a:t>, and </a:t>
            </a:r>
            <a:r>
              <a:rPr lang="en-US" sz="2400" b="1" dirty="0">
                <a:solidFill>
                  <a:srgbClr val="008279"/>
                </a:solidFill>
                <a:latin typeface="IBM Plex Sans" charset="0"/>
                <a:ea typeface="IBM Plex Sans" charset="0"/>
                <a:cs typeface="IBM Plex Sans" charset="0"/>
              </a:rPr>
              <a:t>blockchain</a:t>
            </a:r>
            <a:r>
              <a:rPr lang="en-US" sz="2400" dirty="0">
                <a:solidFill>
                  <a:schemeClr val="tx1"/>
                </a:solidFill>
                <a:latin typeface="IBM Plex Sans" charset="0"/>
                <a:ea typeface="IBM Plex Sans" charset="0"/>
                <a:cs typeface="IBM Plex Sans" charset="0"/>
              </a:rPr>
              <a:t> solutions with the </a:t>
            </a:r>
            <a:r>
              <a:rPr lang="en-US" sz="2400" b="1" dirty="0">
                <a:solidFill>
                  <a:srgbClr val="008279"/>
                </a:solidFill>
                <a:latin typeface="IBM Plex Sans" charset="0"/>
                <a:ea typeface="IBM Plex Sans" charset="0"/>
                <a:cs typeface="IBM Plex Sans" charset="0"/>
              </a:rPr>
              <a:t>SAP Digital Transformation Framework</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53000" y="1805040"/>
            <a:ext cx="2373973" cy="949590"/>
          </a:xfrm>
          <a:prstGeom prst="rect">
            <a:avLst/>
          </a:prstGeom>
        </p:spPr>
      </p:pic>
      <p:pic>
        <p:nvPicPr>
          <p:cNvPr id="1026" name="Picture 2" descr="https://tse4.mm.bing.net/th?id=OIP.M2XDOTsG2rMAvKz9xLWn3QHaES&amp;pid=15.1&amp;P=0&amp;w=281&amp;h=16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52378" y="2987027"/>
            <a:ext cx="2357993" cy="136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44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entagon 36">
            <a:extLst>
              <a:ext uri="{FF2B5EF4-FFF2-40B4-BE49-F238E27FC236}">
                <a16:creationId xmlns:a16="http://schemas.microsoft.com/office/drawing/2014/main" id="{171A27F2-7EE1-1747-8FAE-B3BE263EA80E}"/>
              </a:ext>
            </a:extLst>
          </p:cNvPr>
          <p:cNvSpPr/>
          <p:nvPr/>
        </p:nvSpPr>
        <p:spPr bwMode="auto">
          <a:xfrm>
            <a:off x="372282" y="2072248"/>
            <a:ext cx="5595017" cy="316621"/>
          </a:xfrm>
          <a:prstGeom prst="homePlate">
            <a:avLst/>
          </a:prstGeom>
          <a:solidFill>
            <a:srgbClr val="02A6A0"/>
          </a:solidFill>
          <a:ln w="9525" cap="flat" cmpd="sng" algn="ctr">
            <a:noFill/>
            <a:prstDash val="solid"/>
            <a:round/>
            <a:headEnd type="none" w="med" len="med"/>
            <a:tailEnd type="none" w="med" len="med"/>
          </a:ln>
          <a:effectLst/>
        </p:spPr>
        <p:txBody>
          <a:bodyPr vert="horz" wrap="square" lIns="27432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IBM Plex Sans" panose="020B0503050000000000" pitchFamily="34" charset="77"/>
              </a:rPr>
              <a:t>Cognitive</a:t>
            </a:r>
          </a:p>
        </p:txBody>
      </p:sp>
      <p:sp>
        <p:nvSpPr>
          <p:cNvPr id="38" name="Pentagon 37">
            <a:extLst>
              <a:ext uri="{FF2B5EF4-FFF2-40B4-BE49-F238E27FC236}">
                <a16:creationId xmlns:a16="http://schemas.microsoft.com/office/drawing/2014/main" id="{32F8D8F3-6205-C44A-BB7F-067579074725}"/>
              </a:ext>
            </a:extLst>
          </p:cNvPr>
          <p:cNvSpPr/>
          <p:nvPr/>
        </p:nvSpPr>
        <p:spPr bwMode="auto">
          <a:xfrm>
            <a:off x="363870" y="2480310"/>
            <a:ext cx="5595017" cy="316621"/>
          </a:xfrm>
          <a:prstGeom prst="homePlate">
            <a:avLst/>
          </a:prstGeom>
          <a:solidFill>
            <a:srgbClr val="02A6A0"/>
          </a:solidFill>
          <a:ln w="9525" cap="flat" cmpd="sng" algn="ctr">
            <a:noFill/>
            <a:prstDash val="solid"/>
            <a:round/>
            <a:headEnd type="none" w="med" len="med"/>
            <a:tailEnd type="none" w="med" len="med"/>
          </a:ln>
          <a:effectLst/>
        </p:spPr>
        <p:txBody>
          <a:bodyPr vert="horz" wrap="square" lIns="27432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IBM Plex Sans" panose="020B0503050000000000" pitchFamily="34" charset="77"/>
              </a:rPr>
              <a:t>Orchestrated</a:t>
            </a:r>
          </a:p>
        </p:txBody>
      </p:sp>
      <p:sp>
        <p:nvSpPr>
          <p:cNvPr id="39" name="Pentagon 38">
            <a:extLst>
              <a:ext uri="{FF2B5EF4-FFF2-40B4-BE49-F238E27FC236}">
                <a16:creationId xmlns:a16="http://schemas.microsoft.com/office/drawing/2014/main" id="{2F73A6E9-2985-B044-A833-D9FDC616E32B}"/>
              </a:ext>
            </a:extLst>
          </p:cNvPr>
          <p:cNvSpPr/>
          <p:nvPr/>
        </p:nvSpPr>
        <p:spPr bwMode="auto">
          <a:xfrm>
            <a:off x="368626" y="2888372"/>
            <a:ext cx="5595017" cy="316621"/>
          </a:xfrm>
          <a:prstGeom prst="homePlate">
            <a:avLst/>
          </a:prstGeom>
          <a:solidFill>
            <a:srgbClr val="02A6A0"/>
          </a:solidFill>
          <a:ln w="9525" cap="flat" cmpd="sng" algn="ctr">
            <a:noFill/>
            <a:prstDash val="solid"/>
            <a:round/>
            <a:headEnd type="none" w="med" len="med"/>
            <a:tailEnd type="none" w="med" len="med"/>
          </a:ln>
          <a:effectLst/>
        </p:spPr>
        <p:txBody>
          <a:bodyPr vert="horz" wrap="square" lIns="27432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IBM Plex Sans" panose="020B0503050000000000" pitchFamily="34" charset="77"/>
              </a:rPr>
              <a:t>Symbiotic</a:t>
            </a:r>
          </a:p>
        </p:txBody>
      </p:sp>
      <p:sp>
        <p:nvSpPr>
          <p:cNvPr id="40" name="Pentagon 39">
            <a:extLst>
              <a:ext uri="{FF2B5EF4-FFF2-40B4-BE49-F238E27FC236}">
                <a16:creationId xmlns:a16="http://schemas.microsoft.com/office/drawing/2014/main" id="{0508A0EC-442D-C946-9B4A-39E5E461A57E}"/>
              </a:ext>
            </a:extLst>
          </p:cNvPr>
          <p:cNvSpPr/>
          <p:nvPr/>
        </p:nvSpPr>
        <p:spPr bwMode="auto">
          <a:xfrm>
            <a:off x="363870" y="3296434"/>
            <a:ext cx="5602463" cy="316621"/>
          </a:xfrm>
          <a:prstGeom prst="homePlate">
            <a:avLst/>
          </a:prstGeom>
          <a:solidFill>
            <a:srgbClr val="02A6A0"/>
          </a:solidFill>
          <a:ln w="9525" cap="flat" cmpd="sng" algn="ctr">
            <a:noFill/>
            <a:prstDash val="solid"/>
            <a:round/>
            <a:headEnd type="none" w="med" len="med"/>
            <a:tailEnd type="none" w="med" len="med"/>
          </a:ln>
          <a:effectLst/>
        </p:spPr>
        <p:txBody>
          <a:bodyPr vert="horz" wrap="square" lIns="274320" tIns="0" rIns="0" bIns="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IBM Plex Sans" panose="020B0503050000000000" pitchFamily="34" charset="77"/>
              </a:rPr>
              <a:t>Contextual</a:t>
            </a:r>
          </a:p>
        </p:txBody>
      </p:sp>
      <p:sp>
        <p:nvSpPr>
          <p:cNvPr id="59" name="Oval 58">
            <a:extLst>
              <a:ext uri="{FF2B5EF4-FFF2-40B4-BE49-F238E27FC236}">
                <a16:creationId xmlns:a16="http://schemas.microsoft.com/office/drawing/2014/main" id="{6F5931DE-8ED9-4E4C-912F-BC63B11025DE}"/>
              </a:ext>
            </a:extLst>
          </p:cNvPr>
          <p:cNvSpPr/>
          <p:nvPr/>
        </p:nvSpPr>
        <p:spPr>
          <a:xfrm>
            <a:off x="3749040" y="57150"/>
            <a:ext cx="5029200" cy="5029200"/>
          </a:xfrm>
          <a:prstGeom prst="ellipse">
            <a:avLst/>
          </a:prstGeom>
          <a:solidFill>
            <a:srgbClr val="0070C0">
              <a:alpha val="91000"/>
            </a:srgbClr>
          </a:solidFill>
          <a:ln>
            <a:solidFill>
              <a:srgbClr val="0084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IBM Plex Sans" panose="020B0503050203000203" pitchFamily="34" charset="77"/>
            </a:endParaRPr>
          </a:p>
        </p:txBody>
      </p:sp>
      <p:sp>
        <p:nvSpPr>
          <p:cNvPr id="58" name="Oval 57">
            <a:extLst>
              <a:ext uri="{FF2B5EF4-FFF2-40B4-BE49-F238E27FC236}">
                <a16:creationId xmlns:a16="http://schemas.microsoft.com/office/drawing/2014/main" id="{B2E649A6-31A3-5E48-AA63-D0F8B98F2CFF}"/>
              </a:ext>
            </a:extLst>
          </p:cNvPr>
          <p:cNvSpPr/>
          <p:nvPr/>
        </p:nvSpPr>
        <p:spPr>
          <a:xfrm>
            <a:off x="4663440" y="971550"/>
            <a:ext cx="3200400" cy="3200400"/>
          </a:xfrm>
          <a:prstGeom prst="ellipse">
            <a:avLst/>
          </a:prstGeom>
          <a:solidFill>
            <a:srgbClr val="0D3B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IBM Plex Sans" panose="020B0503050203000203" pitchFamily="34" charset="77"/>
            </a:endParaRPr>
          </a:p>
        </p:txBody>
      </p:sp>
      <p:sp>
        <p:nvSpPr>
          <p:cNvPr id="50" name="Title 49">
            <a:extLst>
              <a:ext uri="{FF2B5EF4-FFF2-40B4-BE49-F238E27FC236}">
                <a16:creationId xmlns:a16="http://schemas.microsoft.com/office/drawing/2014/main" id="{BE579D73-18A7-2945-AA85-D22C77E116EE}"/>
              </a:ext>
            </a:extLst>
          </p:cNvPr>
          <p:cNvSpPr>
            <a:spLocks noGrp="1"/>
          </p:cNvSpPr>
          <p:nvPr>
            <p:ph type="title"/>
          </p:nvPr>
        </p:nvSpPr>
        <p:spPr>
          <a:xfrm>
            <a:off x="365760" y="349171"/>
            <a:ext cx="3774380" cy="2286000"/>
          </a:xfrm>
        </p:spPr>
        <p:txBody>
          <a:bodyPr/>
          <a:lstStyle/>
          <a:p>
            <a:r>
              <a:rPr lang="en-US" altLang="en-US" b="1" dirty="0"/>
              <a:t>Digital Transformation from IBM + SAP </a:t>
            </a:r>
            <a:r>
              <a:rPr lang="en-US" altLang="en-US" dirty="0"/>
              <a:t>can leverage </a:t>
            </a:r>
            <a:r>
              <a:rPr lang="en-US" altLang="en-US" b="1" dirty="0"/>
              <a:t>all of an enterprise’s data and surround it with smart technologies</a:t>
            </a:r>
            <a:endParaRPr lang="en-US" dirty="0"/>
          </a:p>
        </p:txBody>
      </p:sp>
      <p:sp>
        <p:nvSpPr>
          <p:cNvPr id="21" name="Hexagon 20">
            <a:extLst>
              <a:ext uri="{FF2B5EF4-FFF2-40B4-BE49-F238E27FC236}">
                <a16:creationId xmlns:a16="http://schemas.microsoft.com/office/drawing/2014/main" id="{B0D1D10C-D0C1-D442-AD74-940437D291B3}"/>
              </a:ext>
            </a:extLst>
          </p:cNvPr>
          <p:cNvSpPr/>
          <p:nvPr/>
        </p:nvSpPr>
        <p:spPr bwMode="auto">
          <a:xfrm>
            <a:off x="5793382" y="1748655"/>
            <a:ext cx="1783080" cy="1828800"/>
          </a:xfrm>
          <a:prstGeom prst="hexagon">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chemeClr val="bg2"/>
              </a:solidFill>
              <a:effectLst/>
              <a:latin typeface="IBM Plex Sans" panose="020B0503050203000203" pitchFamily="34" charset="77"/>
            </a:endParaRPr>
          </a:p>
        </p:txBody>
      </p:sp>
      <p:grpSp>
        <p:nvGrpSpPr>
          <p:cNvPr id="8" name="Group 7">
            <a:extLst>
              <a:ext uri="{FF2B5EF4-FFF2-40B4-BE49-F238E27FC236}">
                <a16:creationId xmlns:a16="http://schemas.microsoft.com/office/drawing/2014/main" id="{E5842542-F6A0-3E4B-B918-F1C15B092E27}"/>
              </a:ext>
            </a:extLst>
          </p:cNvPr>
          <p:cNvGrpSpPr>
            <a:grpSpLocks noChangeAspect="1"/>
          </p:cNvGrpSpPr>
          <p:nvPr/>
        </p:nvGrpSpPr>
        <p:grpSpPr>
          <a:xfrm>
            <a:off x="6051090" y="2434455"/>
            <a:ext cx="593302" cy="685800"/>
            <a:chOff x="3416300" y="1236663"/>
            <a:chExt cx="2311401" cy="2671763"/>
          </a:xfrm>
        </p:grpSpPr>
        <p:sp>
          <p:nvSpPr>
            <p:cNvPr id="9" name="Line 29">
              <a:extLst>
                <a:ext uri="{FF2B5EF4-FFF2-40B4-BE49-F238E27FC236}">
                  <a16:creationId xmlns:a16="http://schemas.microsoft.com/office/drawing/2014/main" id="{458143B8-BDDC-2A4E-A4B0-5750F2B38F4A}"/>
                </a:ext>
              </a:extLst>
            </p:cNvPr>
            <p:cNvSpPr>
              <a:spLocks noChangeShapeType="1"/>
            </p:cNvSpPr>
            <p:nvPr/>
          </p:nvSpPr>
          <p:spPr bwMode="auto">
            <a:xfrm flipV="1">
              <a:off x="4570413" y="1236663"/>
              <a:ext cx="0" cy="387350"/>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0" name="Freeform 30">
              <a:extLst>
                <a:ext uri="{FF2B5EF4-FFF2-40B4-BE49-F238E27FC236}">
                  <a16:creationId xmlns:a16="http://schemas.microsoft.com/office/drawing/2014/main" id="{01C9EC9C-65D2-3140-86B9-7397465C9D92}"/>
                </a:ext>
              </a:extLst>
            </p:cNvPr>
            <p:cNvSpPr>
              <a:spLocks/>
            </p:cNvSpPr>
            <p:nvPr/>
          </p:nvSpPr>
          <p:spPr bwMode="auto">
            <a:xfrm>
              <a:off x="4378325" y="1236663"/>
              <a:ext cx="387350" cy="190500"/>
            </a:xfrm>
            <a:custGeom>
              <a:avLst/>
              <a:gdLst>
                <a:gd name="T0" fmla="*/ 0 w 244"/>
                <a:gd name="T1" fmla="*/ 120 h 120"/>
                <a:gd name="T2" fmla="*/ 121 w 244"/>
                <a:gd name="T3" fmla="*/ 0 h 120"/>
                <a:gd name="T4" fmla="*/ 244 w 244"/>
                <a:gd name="T5" fmla="*/ 120 h 120"/>
              </a:gdLst>
              <a:ahLst/>
              <a:cxnLst>
                <a:cxn ang="0">
                  <a:pos x="T0" y="T1"/>
                </a:cxn>
                <a:cxn ang="0">
                  <a:pos x="T2" y="T3"/>
                </a:cxn>
                <a:cxn ang="0">
                  <a:pos x="T4" y="T5"/>
                </a:cxn>
              </a:cxnLst>
              <a:rect l="0" t="0" r="r" b="b"/>
              <a:pathLst>
                <a:path w="244" h="120">
                  <a:moveTo>
                    <a:pt x="0" y="120"/>
                  </a:moveTo>
                  <a:lnTo>
                    <a:pt x="121" y="0"/>
                  </a:lnTo>
                  <a:lnTo>
                    <a:pt x="244" y="12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1" name="Line 31">
              <a:extLst>
                <a:ext uri="{FF2B5EF4-FFF2-40B4-BE49-F238E27FC236}">
                  <a16:creationId xmlns:a16="http://schemas.microsoft.com/office/drawing/2014/main" id="{BB190F2C-2494-DD43-B4AF-0C30B7269AFE}"/>
                </a:ext>
              </a:extLst>
            </p:cNvPr>
            <p:cNvSpPr>
              <a:spLocks noChangeShapeType="1"/>
            </p:cNvSpPr>
            <p:nvPr/>
          </p:nvSpPr>
          <p:spPr bwMode="auto">
            <a:xfrm flipV="1">
              <a:off x="5395913" y="1903413"/>
              <a:ext cx="331788" cy="192088"/>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2" name="Freeform 32">
              <a:extLst>
                <a:ext uri="{FF2B5EF4-FFF2-40B4-BE49-F238E27FC236}">
                  <a16:creationId xmlns:a16="http://schemas.microsoft.com/office/drawing/2014/main" id="{AA66C106-CBCE-9840-ACD2-4D1BC4609856}"/>
                </a:ext>
              </a:extLst>
            </p:cNvPr>
            <p:cNvSpPr>
              <a:spLocks/>
            </p:cNvSpPr>
            <p:nvPr/>
          </p:nvSpPr>
          <p:spPr bwMode="auto">
            <a:xfrm>
              <a:off x="5464175" y="1831975"/>
              <a:ext cx="263525" cy="336550"/>
            </a:xfrm>
            <a:custGeom>
              <a:avLst/>
              <a:gdLst>
                <a:gd name="T0" fmla="*/ 0 w 166"/>
                <a:gd name="T1" fmla="*/ 0 h 212"/>
                <a:gd name="T2" fmla="*/ 166 w 166"/>
                <a:gd name="T3" fmla="*/ 45 h 212"/>
                <a:gd name="T4" fmla="*/ 123 w 166"/>
                <a:gd name="T5" fmla="*/ 212 h 212"/>
              </a:gdLst>
              <a:ahLst/>
              <a:cxnLst>
                <a:cxn ang="0">
                  <a:pos x="T0" y="T1"/>
                </a:cxn>
                <a:cxn ang="0">
                  <a:pos x="T2" y="T3"/>
                </a:cxn>
                <a:cxn ang="0">
                  <a:pos x="T4" y="T5"/>
                </a:cxn>
              </a:cxnLst>
              <a:rect l="0" t="0" r="r" b="b"/>
              <a:pathLst>
                <a:path w="166" h="212">
                  <a:moveTo>
                    <a:pt x="0" y="0"/>
                  </a:moveTo>
                  <a:lnTo>
                    <a:pt x="166" y="45"/>
                  </a:lnTo>
                  <a:lnTo>
                    <a:pt x="123" y="212"/>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3" name="Line 33">
              <a:extLst>
                <a:ext uri="{FF2B5EF4-FFF2-40B4-BE49-F238E27FC236}">
                  <a16:creationId xmlns:a16="http://schemas.microsoft.com/office/drawing/2014/main" id="{536E10E9-3B86-0E45-BA70-DB88FA04A3DA}"/>
                </a:ext>
              </a:extLst>
            </p:cNvPr>
            <p:cNvSpPr>
              <a:spLocks noChangeShapeType="1"/>
            </p:cNvSpPr>
            <p:nvPr/>
          </p:nvSpPr>
          <p:spPr bwMode="auto">
            <a:xfrm>
              <a:off x="5395913" y="3044825"/>
              <a:ext cx="331788" cy="195263"/>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4" name="Freeform 34">
              <a:extLst>
                <a:ext uri="{FF2B5EF4-FFF2-40B4-BE49-F238E27FC236}">
                  <a16:creationId xmlns:a16="http://schemas.microsoft.com/office/drawing/2014/main" id="{B74D72CD-B3F1-0B49-9B41-1593E3FB0244}"/>
                </a:ext>
              </a:extLst>
            </p:cNvPr>
            <p:cNvSpPr>
              <a:spLocks/>
            </p:cNvSpPr>
            <p:nvPr/>
          </p:nvSpPr>
          <p:spPr bwMode="auto">
            <a:xfrm>
              <a:off x="5464175" y="2976563"/>
              <a:ext cx="263525" cy="331788"/>
            </a:xfrm>
            <a:custGeom>
              <a:avLst/>
              <a:gdLst>
                <a:gd name="T0" fmla="*/ 123 w 166"/>
                <a:gd name="T1" fmla="*/ 0 h 209"/>
                <a:gd name="T2" fmla="*/ 166 w 166"/>
                <a:gd name="T3" fmla="*/ 166 h 209"/>
                <a:gd name="T4" fmla="*/ 0 w 166"/>
                <a:gd name="T5" fmla="*/ 209 h 209"/>
              </a:gdLst>
              <a:ahLst/>
              <a:cxnLst>
                <a:cxn ang="0">
                  <a:pos x="T0" y="T1"/>
                </a:cxn>
                <a:cxn ang="0">
                  <a:pos x="T2" y="T3"/>
                </a:cxn>
                <a:cxn ang="0">
                  <a:pos x="T4" y="T5"/>
                </a:cxn>
              </a:cxnLst>
              <a:rect l="0" t="0" r="r" b="b"/>
              <a:pathLst>
                <a:path w="166" h="209">
                  <a:moveTo>
                    <a:pt x="123" y="0"/>
                  </a:moveTo>
                  <a:lnTo>
                    <a:pt x="166" y="166"/>
                  </a:lnTo>
                  <a:lnTo>
                    <a:pt x="0" y="209"/>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5" name="Oval 35">
              <a:extLst>
                <a:ext uri="{FF2B5EF4-FFF2-40B4-BE49-F238E27FC236}">
                  <a16:creationId xmlns:a16="http://schemas.microsoft.com/office/drawing/2014/main" id="{1ECE1590-D7C2-694C-BD23-F7A472BFC5BE}"/>
                </a:ext>
              </a:extLst>
            </p:cNvPr>
            <p:cNvSpPr>
              <a:spLocks noChangeArrowheads="1"/>
            </p:cNvSpPr>
            <p:nvPr/>
          </p:nvSpPr>
          <p:spPr bwMode="auto">
            <a:xfrm>
              <a:off x="4398963" y="1903413"/>
              <a:ext cx="344488" cy="344488"/>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6" name="Freeform 36">
              <a:extLst>
                <a:ext uri="{FF2B5EF4-FFF2-40B4-BE49-F238E27FC236}">
                  <a16:creationId xmlns:a16="http://schemas.microsoft.com/office/drawing/2014/main" id="{80996B87-93C3-9746-9E12-AA2DBB7555E6}"/>
                </a:ext>
              </a:extLst>
            </p:cNvPr>
            <p:cNvSpPr>
              <a:spLocks/>
            </p:cNvSpPr>
            <p:nvPr/>
          </p:nvSpPr>
          <p:spPr bwMode="auto">
            <a:xfrm>
              <a:off x="4264025" y="2414588"/>
              <a:ext cx="615950" cy="1493838"/>
            </a:xfrm>
            <a:custGeom>
              <a:avLst/>
              <a:gdLst>
                <a:gd name="T0" fmla="*/ 106 w 145"/>
                <a:gd name="T1" fmla="*/ 351 h 351"/>
                <a:gd name="T2" fmla="*/ 106 w 145"/>
                <a:gd name="T3" fmla="*/ 194 h 351"/>
                <a:gd name="T4" fmla="*/ 145 w 145"/>
                <a:gd name="T5" fmla="*/ 150 h 351"/>
                <a:gd name="T6" fmla="*/ 145 w 145"/>
                <a:gd name="T7" fmla="*/ 72 h 351"/>
                <a:gd name="T8" fmla="*/ 72 w 145"/>
                <a:gd name="T9" fmla="*/ 0 h 351"/>
                <a:gd name="T10" fmla="*/ 0 w 145"/>
                <a:gd name="T11" fmla="*/ 72 h 351"/>
                <a:gd name="T12" fmla="*/ 0 w 145"/>
                <a:gd name="T13" fmla="*/ 150 h 351"/>
                <a:gd name="T14" fmla="*/ 39 w 145"/>
                <a:gd name="T15" fmla="*/ 194 h 351"/>
                <a:gd name="T16" fmla="*/ 39 w 145"/>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51">
                  <a:moveTo>
                    <a:pt x="106" y="351"/>
                  </a:moveTo>
                  <a:cubicBezTo>
                    <a:pt x="106" y="194"/>
                    <a:pt x="106" y="194"/>
                    <a:pt x="106" y="194"/>
                  </a:cubicBezTo>
                  <a:cubicBezTo>
                    <a:pt x="129" y="186"/>
                    <a:pt x="145" y="173"/>
                    <a:pt x="145" y="150"/>
                  </a:cubicBezTo>
                  <a:cubicBezTo>
                    <a:pt x="145" y="72"/>
                    <a:pt x="145" y="72"/>
                    <a:pt x="145" y="72"/>
                  </a:cubicBezTo>
                  <a:cubicBezTo>
                    <a:pt x="145" y="32"/>
                    <a:pt x="112" y="0"/>
                    <a:pt x="72" y="0"/>
                  </a:cubicBezTo>
                  <a:cubicBezTo>
                    <a:pt x="32" y="0"/>
                    <a:pt x="0" y="32"/>
                    <a:pt x="0" y="72"/>
                  </a:cubicBezTo>
                  <a:cubicBezTo>
                    <a:pt x="0" y="150"/>
                    <a:pt x="0" y="150"/>
                    <a:pt x="0" y="150"/>
                  </a:cubicBezTo>
                  <a:cubicBezTo>
                    <a:pt x="0" y="173"/>
                    <a:pt x="16" y="186"/>
                    <a:pt x="39" y="194"/>
                  </a:cubicBezTo>
                  <a:cubicBezTo>
                    <a:pt x="39" y="351"/>
                    <a:pt x="39" y="351"/>
                    <a:pt x="39" y="351"/>
                  </a:cubicBez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7" name="Line 37">
              <a:extLst>
                <a:ext uri="{FF2B5EF4-FFF2-40B4-BE49-F238E27FC236}">
                  <a16:creationId xmlns:a16="http://schemas.microsoft.com/office/drawing/2014/main" id="{0D6EC016-3743-9645-B3A9-ABE5098BBCF8}"/>
                </a:ext>
              </a:extLst>
            </p:cNvPr>
            <p:cNvSpPr>
              <a:spLocks noChangeShapeType="1"/>
            </p:cNvSpPr>
            <p:nvPr/>
          </p:nvSpPr>
          <p:spPr bwMode="auto">
            <a:xfrm flipH="1">
              <a:off x="3416300" y="3044825"/>
              <a:ext cx="331788" cy="195263"/>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8" name="Freeform 38">
              <a:extLst>
                <a:ext uri="{FF2B5EF4-FFF2-40B4-BE49-F238E27FC236}">
                  <a16:creationId xmlns:a16="http://schemas.microsoft.com/office/drawing/2014/main" id="{247F6727-C116-EF4D-AF09-3ED36BF94564}"/>
                </a:ext>
              </a:extLst>
            </p:cNvPr>
            <p:cNvSpPr>
              <a:spLocks/>
            </p:cNvSpPr>
            <p:nvPr/>
          </p:nvSpPr>
          <p:spPr bwMode="auto">
            <a:xfrm>
              <a:off x="3416300" y="2976563"/>
              <a:ext cx="263525" cy="331788"/>
            </a:xfrm>
            <a:custGeom>
              <a:avLst/>
              <a:gdLst>
                <a:gd name="T0" fmla="*/ 166 w 166"/>
                <a:gd name="T1" fmla="*/ 209 h 209"/>
                <a:gd name="T2" fmla="*/ 0 w 166"/>
                <a:gd name="T3" fmla="*/ 166 h 209"/>
                <a:gd name="T4" fmla="*/ 43 w 166"/>
                <a:gd name="T5" fmla="*/ 0 h 209"/>
              </a:gdLst>
              <a:ahLst/>
              <a:cxnLst>
                <a:cxn ang="0">
                  <a:pos x="T0" y="T1"/>
                </a:cxn>
                <a:cxn ang="0">
                  <a:pos x="T2" y="T3"/>
                </a:cxn>
                <a:cxn ang="0">
                  <a:pos x="T4" y="T5"/>
                </a:cxn>
              </a:cxnLst>
              <a:rect l="0" t="0" r="r" b="b"/>
              <a:pathLst>
                <a:path w="166" h="209">
                  <a:moveTo>
                    <a:pt x="166" y="209"/>
                  </a:moveTo>
                  <a:lnTo>
                    <a:pt x="0" y="166"/>
                  </a:lnTo>
                  <a:lnTo>
                    <a:pt x="43" y="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19" name="Line 39">
              <a:extLst>
                <a:ext uri="{FF2B5EF4-FFF2-40B4-BE49-F238E27FC236}">
                  <a16:creationId xmlns:a16="http://schemas.microsoft.com/office/drawing/2014/main" id="{E66F37BE-C454-0548-9631-20912F01BEC9}"/>
                </a:ext>
              </a:extLst>
            </p:cNvPr>
            <p:cNvSpPr>
              <a:spLocks noChangeShapeType="1"/>
            </p:cNvSpPr>
            <p:nvPr/>
          </p:nvSpPr>
          <p:spPr bwMode="auto">
            <a:xfrm flipH="1" flipV="1">
              <a:off x="3416300" y="1903413"/>
              <a:ext cx="331788" cy="192088"/>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sp>
          <p:nvSpPr>
            <p:cNvPr id="20" name="Freeform 40">
              <a:extLst>
                <a:ext uri="{FF2B5EF4-FFF2-40B4-BE49-F238E27FC236}">
                  <a16:creationId xmlns:a16="http://schemas.microsoft.com/office/drawing/2014/main" id="{2FEF38F0-D5B0-F842-9306-4A1094CB73E0}"/>
                </a:ext>
              </a:extLst>
            </p:cNvPr>
            <p:cNvSpPr>
              <a:spLocks/>
            </p:cNvSpPr>
            <p:nvPr/>
          </p:nvSpPr>
          <p:spPr bwMode="auto">
            <a:xfrm>
              <a:off x="3416300" y="1831975"/>
              <a:ext cx="263525" cy="336550"/>
            </a:xfrm>
            <a:custGeom>
              <a:avLst/>
              <a:gdLst>
                <a:gd name="T0" fmla="*/ 43 w 166"/>
                <a:gd name="T1" fmla="*/ 212 h 212"/>
                <a:gd name="T2" fmla="*/ 0 w 166"/>
                <a:gd name="T3" fmla="*/ 45 h 212"/>
                <a:gd name="T4" fmla="*/ 166 w 166"/>
                <a:gd name="T5" fmla="*/ 0 h 212"/>
              </a:gdLst>
              <a:ahLst/>
              <a:cxnLst>
                <a:cxn ang="0">
                  <a:pos x="T0" y="T1"/>
                </a:cxn>
                <a:cxn ang="0">
                  <a:pos x="T2" y="T3"/>
                </a:cxn>
                <a:cxn ang="0">
                  <a:pos x="T4" y="T5"/>
                </a:cxn>
              </a:cxnLst>
              <a:rect l="0" t="0" r="r" b="b"/>
              <a:pathLst>
                <a:path w="166" h="212">
                  <a:moveTo>
                    <a:pt x="43" y="212"/>
                  </a:moveTo>
                  <a:lnTo>
                    <a:pt x="0" y="45"/>
                  </a:lnTo>
                  <a:lnTo>
                    <a:pt x="166" y="0"/>
                  </a:lnTo>
                </a:path>
              </a:pathLst>
            </a:cu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2"/>
                </a:solidFill>
                <a:latin typeface="IBM Plex Sans" panose="020B0503050203000203" pitchFamily="34" charset="77"/>
                <a:ea typeface="IBM Plex Sans" charset="0"/>
                <a:cs typeface="IBM Plex Sans" charset="0"/>
              </a:endParaRPr>
            </a:p>
          </p:txBody>
        </p:sp>
      </p:grpSp>
      <p:sp>
        <p:nvSpPr>
          <p:cNvPr id="24" name="TextBox 23">
            <a:extLst>
              <a:ext uri="{FF2B5EF4-FFF2-40B4-BE49-F238E27FC236}">
                <a16:creationId xmlns:a16="http://schemas.microsoft.com/office/drawing/2014/main" id="{CC766D89-D98C-4F48-B76A-D897EC591872}"/>
              </a:ext>
            </a:extLst>
          </p:cNvPr>
          <p:cNvSpPr txBox="1"/>
          <p:nvPr/>
        </p:nvSpPr>
        <p:spPr>
          <a:xfrm>
            <a:off x="5867152" y="2007474"/>
            <a:ext cx="987771" cy="397032"/>
          </a:xfrm>
          <a:prstGeom prst="rect">
            <a:avLst/>
          </a:prstGeom>
          <a:noFill/>
        </p:spPr>
        <p:txBody>
          <a:bodyPr wrap="none" rtlCol="0">
            <a:spAutoFit/>
          </a:bodyPr>
          <a:lstStyle/>
          <a:p>
            <a:pPr algn="ctr"/>
            <a:r>
              <a:rPr lang="en-US" sz="1100" b="1" dirty="0">
                <a:solidFill>
                  <a:schemeClr val="bg2"/>
                </a:solidFill>
                <a:latin typeface="IBM Plex Sans" panose="020B0503050203000203" pitchFamily="34" charset="77"/>
              </a:rPr>
              <a:t>Client </a:t>
            </a:r>
          </a:p>
          <a:p>
            <a:pPr algn="ctr"/>
            <a:r>
              <a:rPr lang="en-US" sz="1100" b="1" dirty="0">
                <a:solidFill>
                  <a:schemeClr val="bg2"/>
                </a:solidFill>
                <a:latin typeface="IBM Plex Sans" panose="020B0503050203000203" pitchFamily="34" charset="77"/>
              </a:rPr>
              <a:t>experiences</a:t>
            </a:r>
          </a:p>
        </p:txBody>
      </p:sp>
      <p:sp>
        <p:nvSpPr>
          <p:cNvPr id="25" name="TextBox 24">
            <a:extLst>
              <a:ext uri="{FF2B5EF4-FFF2-40B4-BE49-F238E27FC236}">
                <a16:creationId xmlns:a16="http://schemas.microsoft.com/office/drawing/2014/main" id="{FF10DBBC-29E8-1B47-92E8-324EC6634DCD}"/>
              </a:ext>
            </a:extLst>
          </p:cNvPr>
          <p:cNvSpPr txBox="1"/>
          <p:nvPr/>
        </p:nvSpPr>
        <p:spPr>
          <a:xfrm>
            <a:off x="5568559" y="1251787"/>
            <a:ext cx="1438214" cy="313932"/>
          </a:xfrm>
          <a:prstGeom prst="rect">
            <a:avLst/>
          </a:prstGeom>
          <a:noFill/>
        </p:spPr>
        <p:txBody>
          <a:bodyPr wrap="none" rtlCol="0">
            <a:spAutoFit/>
          </a:bodyPr>
          <a:lstStyle/>
          <a:p>
            <a:r>
              <a:rPr lang="en-US" sz="1600" b="1" dirty="0">
                <a:solidFill>
                  <a:schemeClr val="bg2"/>
                </a:solidFill>
                <a:latin typeface="IBM Plex Sans" panose="020B0503050203000203" pitchFamily="34" charset="77"/>
              </a:rPr>
              <a:t>Data sources</a:t>
            </a:r>
          </a:p>
        </p:txBody>
      </p:sp>
      <p:sp>
        <p:nvSpPr>
          <p:cNvPr id="27" name="TextBox 26">
            <a:extLst>
              <a:ext uri="{FF2B5EF4-FFF2-40B4-BE49-F238E27FC236}">
                <a16:creationId xmlns:a16="http://schemas.microsoft.com/office/drawing/2014/main" id="{14B75A08-E971-D748-B217-D7FCEE78F211}"/>
              </a:ext>
            </a:extLst>
          </p:cNvPr>
          <p:cNvSpPr txBox="1"/>
          <p:nvPr/>
        </p:nvSpPr>
        <p:spPr>
          <a:xfrm>
            <a:off x="4914444" y="1797365"/>
            <a:ext cx="1181254" cy="1920526"/>
          </a:xfrm>
          <a:prstGeom prst="rect">
            <a:avLst/>
          </a:prstGeom>
          <a:noFill/>
        </p:spPr>
        <p:txBody>
          <a:bodyPr wrap="square" rtlCol="0">
            <a:spAutoFit/>
          </a:bodyPr>
          <a:lstStyle/>
          <a:p>
            <a:r>
              <a:rPr lang="en-US" sz="1200" dirty="0">
                <a:solidFill>
                  <a:schemeClr val="bg2"/>
                </a:solidFill>
                <a:latin typeface="IBM Plex Sans" panose="020B0503050203000203" pitchFamily="34" charset="77"/>
              </a:rPr>
              <a:t>             IoT</a:t>
            </a: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r>
              <a:rPr lang="en-US" sz="1200" dirty="0">
                <a:solidFill>
                  <a:schemeClr val="bg2"/>
                </a:solidFill>
                <a:latin typeface="IBM Plex Sans" panose="020B0503050203000203" pitchFamily="34" charset="77"/>
              </a:rPr>
              <a:t>Cloud </a:t>
            </a: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r>
              <a:rPr lang="en-US" sz="1200" dirty="0">
                <a:solidFill>
                  <a:schemeClr val="bg2"/>
                </a:solidFill>
                <a:latin typeface="IBM Plex Sans" panose="020B0503050203000203" pitchFamily="34" charset="77"/>
              </a:rPr>
              <a:t>Digital Scanning</a:t>
            </a: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r>
              <a:rPr lang="en-US" sz="1200" dirty="0">
                <a:solidFill>
                  <a:schemeClr val="bg2"/>
                </a:solidFill>
                <a:latin typeface="IBM Plex Sans" panose="020B0503050203000203" pitchFamily="34" charset="77"/>
              </a:rPr>
              <a:t>    Blockchain</a:t>
            </a:r>
          </a:p>
        </p:txBody>
      </p:sp>
      <p:sp>
        <p:nvSpPr>
          <p:cNvPr id="28" name="TextBox 27">
            <a:extLst>
              <a:ext uri="{FF2B5EF4-FFF2-40B4-BE49-F238E27FC236}">
                <a16:creationId xmlns:a16="http://schemas.microsoft.com/office/drawing/2014/main" id="{F3A041FA-F2FF-BD48-A77E-147645C8CEAF}"/>
              </a:ext>
            </a:extLst>
          </p:cNvPr>
          <p:cNvSpPr txBox="1"/>
          <p:nvPr/>
        </p:nvSpPr>
        <p:spPr>
          <a:xfrm>
            <a:off x="6858000" y="1600030"/>
            <a:ext cx="1280160" cy="1754326"/>
          </a:xfrm>
          <a:prstGeom prst="rect">
            <a:avLst/>
          </a:prstGeom>
          <a:noFill/>
        </p:spPr>
        <p:txBody>
          <a:bodyPr wrap="square" rtlCol="0">
            <a:spAutoFit/>
          </a:bodyPr>
          <a:lstStyle/>
          <a:p>
            <a:r>
              <a:rPr lang="en-US" sz="1200" dirty="0">
                <a:solidFill>
                  <a:schemeClr val="bg2"/>
                </a:solidFill>
                <a:latin typeface="IBM Plex Sans" panose="020B0503050203000203" pitchFamily="34" charset="77"/>
              </a:rPr>
              <a:t>ERP </a:t>
            </a: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r>
              <a:rPr lang="en-US" sz="1200" dirty="0">
                <a:solidFill>
                  <a:schemeClr val="bg2"/>
                </a:solidFill>
                <a:latin typeface="IBM Plex Sans" panose="020B0503050203000203" pitchFamily="34" charset="77"/>
              </a:rPr>
              <a:t>         Social</a:t>
            </a: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endParaRPr lang="en-US" sz="1200" dirty="0">
              <a:solidFill>
                <a:schemeClr val="bg2"/>
              </a:solidFill>
              <a:latin typeface="IBM Plex Sans" panose="020B0503050203000203" pitchFamily="34" charset="77"/>
            </a:endParaRPr>
          </a:p>
          <a:p>
            <a:r>
              <a:rPr lang="en-US" sz="1200" dirty="0">
                <a:solidFill>
                  <a:schemeClr val="bg2"/>
                </a:solidFill>
                <a:latin typeface="IBM Plex Sans" panose="020B0503050203000203" pitchFamily="34" charset="77"/>
              </a:rPr>
              <a:t>     Robotics &amp; </a:t>
            </a:r>
          </a:p>
          <a:p>
            <a:r>
              <a:rPr lang="en-US" sz="1200" dirty="0">
                <a:solidFill>
                  <a:schemeClr val="bg2"/>
                </a:solidFill>
                <a:latin typeface="IBM Plex Sans" panose="020B0503050203000203" pitchFamily="34" charset="77"/>
              </a:rPr>
              <a:t> Autonomous     vehicles </a:t>
            </a:r>
          </a:p>
        </p:txBody>
      </p:sp>
      <p:sp>
        <p:nvSpPr>
          <p:cNvPr id="29" name="TextBox 28">
            <a:extLst>
              <a:ext uri="{FF2B5EF4-FFF2-40B4-BE49-F238E27FC236}">
                <a16:creationId xmlns:a16="http://schemas.microsoft.com/office/drawing/2014/main" id="{B4A0863A-D9DB-0442-99DE-D4781DDB4941}"/>
              </a:ext>
            </a:extLst>
          </p:cNvPr>
          <p:cNvSpPr txBox="1"/>
          <p:nvPr/>
        </p:nvSpPr>
        <p:spPr>
          <a:xfrm>
            <a:off x="6157869" y="3382536"/>
            <a:ext cx="898003" cy="590931"/>
          </a:xfrm>
          <a:prstGeom prst="rect">
            <a:avLst/>
          </a:prstGeom>
          <a:noFill/>
        </p:spPr>
        <p:txBody>
          <a:bodyPr wrap="none" rtlCol="0">
            <a:spAutoFit/>
          </a:bodyPr>
          <a:lstStyle/>
          <a:p>
            <a:r>
              <a:rPr lang="en-US" sz="1200" dirty="0">
                <a:solidFill>
                  <a:schemeClr val="bg2"/>
                </a:solidFill>
                <a:latin typeface="IBM Plex Sans" panose="020B0503050203000203" pitchFamily="34" charset="77"/>
              </a:rPr>
              <a:t>Cellular &amp; </a:t>
            </a:r>
          </a:p>
          <a:p>
            <a:r>
              <a:rPr lang="en-US" sz="1200" dirty="0">
                <a:solidFill>
                  <a:schemeClr val="bg2"/>
                </a:solidFill>
                <a:latin typeface="IBM Plex Sans" panose="020B0503050203000203" pitchFamily="34" charset="77"/>
              </a:rPr>
              <a:t>Satellite </a:t>
            </a:r>
          </a:p>
          <a:p>
            <a:r>
              <a:rPr lang="en-US" sz="1200" dirty="0" err="1">
                <a:solidFill>
                  <a:schemeClr val="bg2"/>
                </a:solidFill>
                <a:latin typeface="IBM Plex Sans" panose="020B0503050203000203" pitchFamily="34" charset="77"/>
              </a:rPr>
              <a:t>Comms</a:t>
            </a:r>
            <a:endParaRPr lang="en-US" sz="1200" dirty="0">
              <a:solidFill>
                <a:schemeClr val="bg2"/>
              </a:solidFill>
              <a:latin typeface="IBM Plex Sans" panose="020B0503050203000203" pitchFamily="34" charset="77"/>
            </a:endParaRPr>
          </a:p>
        </p:txBody>
      </p:sp>
      <p:sp>
        <p:nvSpPr>
          <p:cNvPr id="30" name="TextBox 29">
            <a:extLst>
              <a:ext uri="{FF2B5EF4-FFF2-40B4-BE49-F238E27FC236}">
                <a16:creationId xmlns:a16="http://schemas.microsoft.com/office/drawing/2014/main" id="{B24047E3-017F-D347-B21E-403BE46C9877}"/>
              </a:ext>
            </a:extLst>
          </p:cNvPr>
          <p:cNvSpPr txBox="1"/>
          <p:nvPr/>
        </p:nvSpPr>
        <p:spPr>
          <a:xfrm>
            <a:off x="5390645" y="351585"/>
            <a:ext cx="1745991" cy="535531"/>
          </a:xfrm>
          <a:prstGeom prst="rect">
            <a:avLst/>
          </a:prstGeom>
          <a:noFill/>
        </p:spPr>
        <p:txBody>
          <a:bodyPr wrap="none" rtlCol="0">
            <a:spAutoFit/>
          </a:bodyPr>
          <a:lstStyle/>
          <a:p>
            <a:pPr algn="ctr"/>
            <a:r>
              <a:rPr lang="en-US" sz="1600" b="1" dirty="0">
                <a:solidFill>
                  <a:schemeClr val="bg2"/>
                </a:solidFill>
                <a:latin typeface="IBM Plex Sans" panose="020B0503050203000203" pitchFamily="34" charset="77"/>
              </a:rPr>
              <a:t>Technologies to </a:t>
            </a:r>
          </a:p>
          <a:p>
            <a:pPr algn="ctr"/>
            <a:r>
              <a:rPr lang="en-US" sz="1600" b="1" dirty="0">
                <a:solidFill>
                  <a:schemeClr val="bg2"/>
                </a:solidFill>
                <a:latin typeface="IBM Plex Sans" panose="020B0503050203000203" pitchFamily="34" charset="77"/>
              </a:rPr>
              <a:t>leverage data</a:t>
            </a:r>
          </a:p>
        </p:txBody>
      </p:sp>
      <p:sp>
        <p:nvSpPr>
          <p:cNvPr id="31" name="TextBox 30">
            <a:extLst>
              <a:ext uri="{FF2B5EF4-FFF2-40B4-BE49-F238E27FC236}">
                <a16:creationId xmlns:a16="http://schemas.microsoft.com/office/drawing/2014/main" id="{9A8250C3-E96C-0B4C-A39A-A16DD4EA2A90}"/>
              </a:ext>
            </a:extLst>
          </p:cNvPr>
          <p:cNvSpPr txBox="1"/>
          <p:nvPr/>
        </p:nvSpPr>
        <p:spPr>
          <a:xfrm>
            <a:off x="4350212" y="881042"/>
            <a:ext cx="854721" cy="819455"/>
          </a:xfrm>
          <a:prstGeom prst="rect">
            <a:avLst/>
          </a:prstGeom>
          <a:noFill/>
        </p:spPr>
        <p:txBody>
          <a:bodyPr wrap="none" rtlCol="0">
            <a:spAutoFit/>
          </a:bodyPr>
          <a:lstStyle/>
          <a:p>
            <a:r>
              <a:rPr lang="en-US" sz="1050" dirty="0">
                <a:solidFill>
                  <a:schemeClr val="bg2"/>
                </a:solidFill>
                <a:latin typeface="IBM Plex Sans" panose="020B0503050203000203" pitchFamily="34" charset="77"/>
              </a:rPr>
              <a:t>    Machine </a:t>
            </a:r>
          </a:p>
          <a:p>
            <a:r>
              <a:rPr lang="en-US" sz="1050" dirty="0">
                <a:solidFill>
                  <a:schemeClr val="bg2"/>
                </a:solidFill>
                <a:latin typeface="IBM Plex Sans" panose="020B0503050203000203" pitchFamily="34" charset="77"/>
              </a:rPr>
              <a:t>    learning</a:t>
            </a:r>
          </a:p>
          <a:p>
            <a:endParaRPr lang="en-US" sz="1050" dirty="0">
              <a:solidFill>
                <a:schemeClr val="bg2"/>
              </a:solidFill>
              <a:latin typeface="IBM Plex Sans" panose="020B0503050203000203" pitchFamily="34" charset="77"/>
            </a:endParaRPr>
          </a:p>
          <a:p>
            <a:r>
              <a:rPr lang="en-US" sz="1050" dirty="0">
                <a:solidFill>
                  <a:schemeClr val="bg2"/>
                </a:solidFill>
                <a:latin typeface="IBM Plex Sans" panose="020B0503050203000203" pitchFamily="34" charset="77"/>
              </a:rPr>
              <a:t>Cognitive </a:t>
            </a:r>
          </a:p>
          <a:p>
            <a:r>
              <a:rPr lang="en-US" sz="1050" dirty="0">
                <a:solidFill>
                  <a:schemeClr val="bg2"/>
                </a:solidFill>
                <a:latin typeface="IBM Plex Sans" panose="020B0503050203000203" pitchFamily="34" charset="77"/>
              </a:rPr>
              <a:t>&amp; AI</a:t>
            </a:r>
          </a:p>
        </p:txBody>
      </p:sp>
      <p:sp>
        <p:nvSpPr>
          <p:cNvPr id="32" name="TextBox 31">
            <a:extLst>
              <a:ext uri="{FF2B5EF4-FFF2-40B4-BE49-F238E27FC236}">
                <a16:creationId xmlns:a16="http://schemas.microsoft.com/office/drawing/2014/main" id="{F28D10CB-4390-F349-8B87-148736BB45C2}"/>
              </a:ext>
            </a:extLst>
          </p:cNvPr>
          <p:cNvSpPr txBox="1"/>
          <p:nvPr/>
        </p:nvSpPr>
        <p:spPr>
          <a:xfrm>
            <a:off x="3838683" y="2125272"/>
            <a:ext cx="987771" cy="964880"/>
          </a:xfrm>
          <a:prstGeom prst="rect">
            <a:avLst/>
          </a:prstGeom>
          <a:noFill/>
        </p:spPr>
        <p:txBody>
          <a:bodyPr wrap="none" rtlCol="0">
            <a:spAutoFit/>
          </a:bodyPr>
          <a:lstStyle/>
          <a:p>
            <a:r>
              <a:rPr lang="en-US" sz="1050" dirty="0">
                <a:solidFill>
                  <a:schemeClr val="bg2"/>
                </a:solidFill>
                <a:latin typeface="IBM Plex Sans" panose="020B0503050203000203" pitchFamily="34" charset="77"/>
              </a:rPr>
              <a:t>Data science </a:t>
            </a:r>
          </a:p>
          <a:p>
            <a:r>
              <a:rPr lang="en-US" sz="1050" dirty="0">
                <a:solidFill>
                  <a:schemeClr val="bg2"/>
                </a:solidFill>
                <a:latin typeface="IBM Plex Sans" panose="020B0503050203000203" pitchFamily="34" charset="77"/>
              </a:rPr>
              <a:t>&amp; Algorithms</a:t>
            </a: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r>
              <a:rPr lang="en-US" sz="1050" dirty="0">
                <a:solidFill>
                  <a:schemeClr val="bg2"/>
                </a:solidFill>
                <a:latin typeface="IBM Plex Sans" panose="020B0503050203000203" pitchFamily="34" charset="77"/>
              </a:rPr>
              <a:t>   </a:t>
            </a:r>
          </a:p>
        </p:txBody>
      </p:sp>
      <p:sp>
        <p:nvSpPr>
          <p:cNvPr id="33" name="TextBox 32">
            <a:extLst>
              <a:ext uri="{FF2B5EF4-FFF2-40B4-BE49-F238E27FC236}">
                <a16:creationId xmlns:a16="http://schemas.microsoft.com/office/drawing/2014/main" id="{294515D2-52E6-EF4B-8EA7-FFF4ACC7A8DE}"/>
              </a:ext>
            </a:extLst>
          </p:cNvPr>
          <p:cNvSpPr txBox="1"/>
          <p:nvPr/>
        </p:nvSpPr>
        <p:spPr>
          <a:xfrm>
            <a:off x="4442391" y="3907647"/>
            <a:ext cx="849913" cy="528606"/>
          </a:xfrm>
          <a:prstGeom prst="rect">
            <a:avLst/>
          </a:prstGeom>
          <a:noFill/>
        </p:spPr>
        <p:txBody>
          <a:bodyPr wrap="none" rtlCol="0">
            <a:spAutoFit/>
          </a:bodyPr>
          <a:lstStyle/>
          <a:p>
            <a:r>
              <a:rPr lang="en-US" sz="1050" dirty="0">
                <a:solidFill>
                  <a:schemeClr val="bg2"/>
                </a:solidFill>
                <a:latin typeface="IBM Plex Sans" panose="020B0503050203000203" pitchFamily="34" charset="77"/>
              </a:rPr>
              <a:t>Blockchain</a:t>
            </a:r>
          </a:p>
          <a:p>
            <a:endParaRPr lang="en-US" sz="1050" dirty="0">
              <a:solidFill>
                <a:schemeClr val="bg2"/>
              </a:solidFill>
              <a:latin typeface="IBM Plex Sans" panose="020B0503050203000203" pitchFamily="34" charset="77"/>
            </a:endParaRPr>
          </a:p>
          <a:p>
            <a:r>
              <a:rPr lang="en-US" sz="1050" dirty="0">
                <a:solidFill>
                  <a:schemeClr val="bg2"/>
                </a:solidFill>
                <a:latin typeface="IBM Plex Sans" panose="020B0503050203000203" pitchFamily="34" charset="77"/>
              </a:rPr>
              <a:t>       </a:t>
            </a:r>
          </a:p>
        </p:txBody>
      </p:sp>
      <p:sp>
        <p:nvSpPr>
          <p:cNvPr id="34" name="TextBox 33">
            <a:extLst>
              <a:ext uri="{FF2B5EF4-FFF2-40B4-BE49-F238E27FC236}">
                <a16:creationId xmlns:a16="http://schemas.microsoft.com/office/drawing/2014/main" id="{C4D87D02-454F-CC4E-AB47-A0C4906EC6EA}"/>
              </a:ext>
            </a:extLst>
          </p:cNvPr>
          <p:cNvSpPr txBox="1"/>
          <p:nvPr/>
        </p:nvSpPr>
        <p:spPr>
          <a:xfrm>
            <a:off x="5281322" y="4441455"/>
            <a:ext cx="2290941" cy="237757"/>
          </a:xfrm>
          <a:prstGeom prst="rect">
            <a:avLst/>
          </a:prstGeom>
          <a:noFill/>
        </p:spPr>
        <p:txBody>
          <a:bodyPr wrap="square" rtlCol="0">
            <a:spAutoFit/>
          </a:bodyPr>
          <a:lstStyle/>
          <a:p>
            <a:r>
              <a:rPr lang="en-US" sz="1050" dirty="0">
                <a:solidFill>
                  <a:schemeClr val="bg2"/>
                </a:solidFill>
                <a:latin typeface="IBM Plex Sans" panose="020B0503050203000203" pitchFamily="34" charset="77"/>
              </a:rPr>
              <a:t>OT Security             IT Security</a:t>
            </a:r>
          </a:p>
        </p:txBody>
      </p:sp>
      <p:sp>
        <p:nvSpPr>
          <p:cNvPr id="35" name="TextBox 34">
            <a:extLst>
              <a:ext uri="{FF2B5EF4-FFF2-40B4-BE49-F238E27FC236}">
                <a16:creationId xmlns:a16="http://schemas.microsoft.com/office/drawing/2014/main" id="{C37DAB34-6D05-BF41-AC10-1CE801EE3C44}"/>
              </a:ext>
            </a:extLst>
          </p:cNvPr>
          <p:cNvSpPr txBox="1"/>
          <p:nvPr/>
        </p:nvSpPr>
        <p:spPr>
          <a:xfrm>
            <a:off x="7510509" y="1335870"/>
            <a:ext cx="1186543" cy="1110304"/>
          </a:xfrm>
          <a:prstGeom prst="rect">
            <a:avLst/>
          </a:prstGeom>
          <a:noFill/>
        </p:spPr>
        <p:txBody>
          <a:bodyPr wrap="none" rtlCol="0">
            <a:spAutoFit/>
          </a:bodyPr>
          <a:lstStyle/>
          <a:p>
            <a:r>
              <a:rPr lang="en-US" sz="1050" dirty="0">
                <a:solidFill>
                  <a:schemeClr val="bg2"/>
                </a:solidFill>
                <a:latin typeface="IBM Plex Sans" panose="020B0503050203000203" pitchFamily="34" charset="77"/>
              </a:rPr>
              <a:t>AR/VR</a:t>
            </a: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r>
              <a:rPr lang="en-US" sz="1050" dirty="0">
                <a:solidFill>
                  <a:schemeClr val="bg2"/>
                </a:solidFill>
                <a:latin typeface="IBM Plex Sans" panose="020B0503050203000203" pitchFamily="34" charset="77"/>
              </a:rPr>
              <a:t>              Video &amp; </a:t>
            </a:r>
          </a:p>
          <a:p>
            <a:r>
              <a:rPr lang="en-US" sz="1050" dirty="0">
                <a:solidFill>
                  <a:schemeClr val="bg2"/>
                </a:solidFill>
                <a:latin typeface="IBM Plex Sans" panose="020B0503050203000203" pitchFamily="34" charset="77"/>
              </a:rPr>
              <a:t>              spatial</a:t>
            </a:r>
          </a:p>
          <a:p>
            <a:r>
              <a:rPr lang="en-US" sz="1050" dirty="0">
                <a:solidFill>
                  <a:schemeClr val="bg2"/>
                </a:solidFill>
                <a:latin typeface="IBM Plex Sans" panose="020B0503050203000203" pitchFamily="34" charset="77"/>
              </a:rPr>
              <a:t>              Analytics</a:t>
            </a:r>
          </a:p>
        </p:txBody>
      </p:sp>
      <p:sp>
        <p:nvSpPr>
          <p:cNvPr id="36" name="TextBox 35">
            <a:extLst>
              <a:ext uri="{FF2B5EF4-FFF2-40B4-BE49-F238E27FC236}">
                <a16:creationId xmlns:a16="http://schemas.microsoft.com/office/drawing/2014/main" id="{83E50CD3-BAC8-574F-84B7-7E4DEC204517}"/>
              </a:ext>
            </a:extLst>
          </p:cNvPr>
          <p:cNvSpPr txBox="1"/>
          <p:nvPr/>
        </p:nvSpPr>
        <p:spPr>
          <a:xfrm>
            <a:off x="3525700" y="2910054"/>
            <a:ext cx="1293944" cy="964880"/>
          </a:xfrm>
          <a:prstGeom prst="rect">
            <a:avLst/>
          </a:prstGeom>
          <a:noFill/>
        </p:spPr>
        <p:txBody>
          <a:bodyPr wrap="none" rtlCol="0">
            <a:spAutoFit/>
          </a:bodyPr>
          <a:lstStyle/>
          <a:p>
            <a:r>
              <a:rPr lang="en-US" sz="1050" dirty="0">
                <a:solidFill>
                  <a:schemeClr val="bg2"/>
                </a:solidFill>
                <a:latin typeface="IBM Plex Sans" panose="020B0503050203000203" pitchFamily="34" charset="77"/>
              </a:rPr>
              <a:t>              Natural</a:t>
            </a:r>
          </a:p>
          <a:p>
            <a:r>
              <a:rPr lang="en-US" sz="1050" dirty="0">
                <a:solidFill>
                  <a:schemeClr val="bg2"/>
                </a:solidFill>
                <a:latin typeface="IBM Plex Sans" panose="020B0503050203000203" pitchFamily="34" charset="77"/>
              </a:rPr>
              <a:t>              Language</a:t>
            </a:r>
          </a:p>
          <a:p>
            <a:r>
              <a:rPr lang="en-US" sz="1050" dirty="0">
                <a:solidFill>
                  <a:schemeClr val="bg2"/>
                </a:solidFill>
                <a:latin typeface="IBM Plex Sans" panose="020B0503050203000203" pitchFamily="34" charset="77"/>
              </a:rPr>
              <a:t>              Processing</a:t>
            </a: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p:txBody>
      </p:sp>
      <p:sp>
        <p:nvSpPr>
          <p:cNvPr id="57" name="Oval 56">
            <a:extLst>
              <a:ext uri="{FF2B5EF4-FFF2-40B4-BE49-F238E27FC236}">
                <a16:creationId xmlns:a16="http://schemas.microsoft.com/office/drawing/2014/main" id="{F7DF1C9A-D0FF-164D-90A8-D7C058EF3D0B}"/>
              </a:ext>
            </a:extLst>
          </p:cNvPr>
          <p:cNvSpPr/>
          <p:nvPr/>
        </p:nvSpPr>
        <p:spPr>
          <a:xfrm>
            <a:off x="5532120" y="1851835"/>
            <a:ext cx="1463040" cy="1463040"/>
          </a:xfrm>
          <a:prstGeom prst="ellipse">
            <a:avLst/>
          </a:prstGeom>
          <a:solidFill>
            <a:schemeClr val="bg2">
              <a:lumMod val="6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IBM Plex Sans" panose="020B0503050203000203" pitchFamily="34" charset="77"/>
            </a:endParaRPr>
          </a:p>
        </p:txBody>
      </p:sp>
      <p:sp>
        <p:nvSpPr>
          <p:cNvPr id="60" name="TextBox 59">
            <a:extLst>
              <a:ext uri="{FF2B5EF4-FFF2-40B4-BE49-F238E27FC236}">
                <a16:creationId xmlns:a16="http://schemas.microsoft.com/office/drawing/2014/main" id="{358DAB14-8FCB-ED42-A1EE-EF3B1D09998B}"/>
              </a:ext>
            </a:extLst>
          </p:cNvPr>
          <p:cNvSpPr txBox="1"/>
          <p:nvPr/>
        </p:nvSpPr>
        <p:spPr>
          <a:xfrm>
            <a:off x="6969483" y="3115039"/>
            <a:ext cx="1613983" cy="1255728"/>
          </a:xfrm>
          <a:prstGeom prst="rect">
            <a:avLst/>
          </a:prstGeom>
          <a:noFill/>
        </p:spPr>
        <p:txBody>
          <a:bodyPr wrap="square" rtlCol="0">
            <a:spAutoFit/>
          </a:bodyPr>
          <a:lstStyle/>
          <a:p>
            <a:pPr algn="r"/>
            <a:endParaRPr lang="en-US" sz="1050" dirty="0">
              <a:solidFill>
                <a:schemeClr val="bg2"/>
              </a:solidFill>
              <a:latin typeface="IBM Plex Sans" panose="020B0503050203000203" pitchFamily="34" charset="77"/>
            </a:endParaRPr>
          </a:p>
          <a:p>
            <a:pPr algn="r"/>
            <a:endParaRPr lang="en-US" sz="1050" dirty="0">
              <a:solidFill>
                <a:schemeClr val="bg2"/>
              </a:solidFill>
              <a:latin typeface="IBM Plex Sans" panose="020B0503050203000203" pitchFamily="34" charset="77"/>
            </a:endParaRPr>
          </a:p>
          <a:p>
            <a:pPr algn="r"/>
            <a:r>
              <a:rPr lang="en-US" sz="1050" dirty="0">
                <a:solidFill>
                  <a:schemeClr val="bg2"/>
                </a:solidFill>
                <a:latin typeface="IBM Plex Sans" panose="020B0503050203000203" pitchFamily="34" charset="77"/>
              </a:rPr>
              <a:t>Visualization</a:t>
            </a: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endParaRPr lang="en-US" sz="1050" dirty="0">
              <a:solidFill>
                <a:schemeClr val="bg2"/>
              </a:solidFill>
              <a:latin typeface="IBM Plex Sans" panose="020B0503050203000203" pitchFamily="34" charset="77"/>
            </a:endParaRPr>
          </a:p>
          <a:p>
            <a:r>
              <a:rPr lang="en-US" sz="1050" dirty="0">
                <a:solidFill>
                  <a:schemeClr val="bg2"/>
                </a:solidFill>
                <a:latin typeface="IBM Plex Sans" panose="020B0503050203000203" pitchFamily="34" charset="77"/>
              </a:rPr>
              <a:t>   Additive</a:t>
            </a:r>
          </a:p>
          <a:p>
            <a:r>
              <a:rPr lang="en-US" sz="1050" dirty="0">
                <a:solidFill>
                  <a:schemeClr val="bg2"/>
                </a:solidFill>
                <a:latin typeface="IBM Plex Sans" panose="020B0503050203000203" pitchFamily="34" charset="77"/>
              </a:rPr>
              <a:t>   manufacturing</a:t>
            </a:r>
          </a:p>
        </p:txBody>
      </p:sp>
      <p:sp>
        <p:nvSpPr>
          <p:cNvPr id="61" name="TextBox 60">
            <a:extLst>
              <a:ext uri="{FF2B5EF4-FFF2-40B4-BE49-F238E27FC236}">
                <a16:creationId xmlns:a16="http://schemas.microsoft.com/office/drawing/2014/main" id="{2681DED7-F720-A742-A426-2A89EC5FE4E2}"/>
              </a:ext>
            </a:extLst>
          </p:cNvPr>
          <p:cNvSpPr txBox="1"/>
          <p:nvPr/>
        </p:nvSpPr>
        <p:spPr>
          <a:xfrm>
            <a:off x="3988573" y="2598425"/>
            <a:ext cx="718763" cy="383182"/>
          </a:xfrm>
          <a:prstGeom prst="rect">
            <a:avLst/>
          </a:prstGeom>
          <a:noFill/>
        </p:spPr>
        <p:txBody>
          <a:bodyPr wrap="square" rtlCol="0">
            <a:spAutoFit/>
          </a:bodyPr>
          <a:lstStyle/>
          <a:p>
            <a:r>
              <a:rPr lang="en-US" sz="1050" dirty="0">
                <a:solidFill>
                  <a:schemeClr val="bg2"/>
                </a:solidFill>
                <a:latin typeface="IBM Plex Sans" panose="020B0503050203000203" pitchFamily="34" charset="77"/>
              </a:rPr>
              <a:t>ERP</a:t>
            </a:r>
          </a:p>
          <a:p>
            <a:r>
              <a:rPr lang="en-US" sz="1050" dirty="0">
                <a:solidFill>
                  <a:schemeClr val="bg2"/>
                </a:solidFill>
                <a:latin typeface="IBM Plex Sans" panose="020B0503050203000203" pitchFamily="34" charset="77"/>
              </a:rPr>
              <a:t>  </a:t>
            </a:r>
          </a:p>
        </p:txBody>
      </p:sp>
    </p:spTree>
    <p:extLst>
      <p:ext uri="{BB962C8B-B14F-4D97-AF65-F5344CB8AC3E}">
        <p14:creationId xmlns:p14="http://schemas.microsoft.com/office/powerpoint/2010/main" val="164726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a:xfrm>
            <a:off x="1600200" y="428625"/>
            <a:ext cx="6400800" cy="714375"/>
          </a:xfrm>
        </p:spPr>
        <p:txBody>
          <a:bodyPr/>
          <a:lstStyle/>
          <a:p>
            <a:pPr>
              <a:lnSpc>
                <a:spcPct val="100000"/>
              </a:lnSpc>
              <a:spcAft>
                <a:spcPts val="4000"/>
              </a:spcAft>
            </a:pPr>
            <a:r>
              <a:rPr lang="en-US" dirty="0">
                <a:latin typeface="IBM Plex Sans" charset="0"/>
                <a:ea typeface="IBM Plex Sans" charset="0"/>
                <a:cs typeface="IBM Plex Sans" charset="0"/>
              </a:rPr>
              <a:t>First, some context</a:t>
            </a:r>
            <a:r>
              <a:rPr lang="mr-IN" dirty="0">
                <a:latin typeface="IBM Plex Sans" charset="0"/>
                <a:ea typeface="IBM Plex Sans" charset="0"/>
                <a:cs typeface="IBM Plex Sans" charset="0"/>
              </a:rPr>
              <a:t>…</a:t>
            </a:r>
            <a:r>
              <a:rPr lang="en-US" dirty="0">
                <a:latin typeface="IBM Plex Sans" charset="0"/>
                <a:ea typeface="IBM Plex Sans" charset="0"/>
                <a:cs typeface="IBM Plex Sans" charset="0"/>
              </a:rPr>
              <a:t> </a:t>
            </a:r>
          </a:p>
        </p:txBody>
      </p:sp>
      <p:pic>
        <p:nvPicPr>
          <p:cNvPr id="39" name="pasted-image.tiff" descr="pasted-image.tiff"/>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r="-8479"/>
          <a:stretch/>
        </p:blipFill>
        <p:spPr>
          <a:xfrm>
            <a:off x="21657085" y="1240400"/>
            <a:ext cx="5586984" cy="5775415"/>
          </a:xfrm>
          <a:prstGeom prst="rect">
            <a:avLst/>
          </a:prstGeom>
          <a:ln w="12700">
            <a:miter lim="400000"/>
          </a:ln>
        </p:spPr>
      </p:pic>
      <p:sp>
        <p:nvSpPr>
          <p:cNvPr id="2" name="Rectangle 1"/>
          <p:cNvSpPr/>
          <p:nvPr/>
        </p:nvSpPr>
        <p:spPr bwMode="auto">
          <a:xfrm>
            <a:off x="640080" y="2749"/>
            <a:ext cx="777240" cy="4946441"/>
          </a:xfrm>
          <a:prstGeom prst="rect">
            <a:avLst/>
          </a:prstGeom>
          <a:solidFill>
            <a:srgbClr val="8B32C9"/>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8B32C9"/>
              </a:solidFill>
              <a:effectLst/>
              <a:latin typeface="HelvNeue Light for IBM" pitchFamily="34" charset="0"/>
            </a:endParaRPr>
          </a:p>
        </p:txBody>
      </p:sp>
      <p:sp>
        <p:nvSpPr>
          <p:cNvPr id="3" name="Rectangle 2"/>
          <p:cNvSpPr/>
          <p:nvPr/>
        </p:nvSpPr>
        <p:spPr bwMode="auto">
          <a:xfrm>
            <a:off x="0" y="0"/>
            <a:ext cx="640080" cy="4949190"/>
          </a:xfrm>
          <a:prstGeom prst="rect">
            <a:avLst/>
          </a:prstGeom>
          <a:solidFill>
            <a:srgbClr val="0084A3">
              <a:alpha val="94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dirty="0"/>
          </a:p>
        </p:txBody>
      </p:sp>
    </p:spTree>
    <p:extLst>
      <p:ext uri="{BB962C8B-B14F-4D97-AF65-F5344CB8AC3E}">
        <p14:creationId xmlns:p14="http://schemas.microsoft.com/office/powerpoint/2010/main" val="23176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75139519.jpg"/>
          <p:cNvPicPr>
            <a:picLocks noChangeAspect="1" noChangeArrowheads="1"/>
          </p:cNvPicPr>
          <p:nvPr/>
        </p:nvPicPr>
        <p:blipFill rotWithShape="1">
          <a:blip r:embed="rId3" cstate="screen">
            <a:alphaModFix/>
            <a:extLst>
              <a:ext uri="{BEBA8EAE-BF5A-486C-A8C5-ECC9F3942E4B}">
                <a14:imgProps xmlns:a14="http://schemas.microsoft.com/office/drawing/2010/main">
                  <a14:imgLayer r:embed="rId4">
                    <a14:imgEffect>
                      <a14:sharpenSoften amount="-21000"/>
                    </a14:imgEffect>
                  </a14:imgLayer>
                </a14:imgProps>
              </a:ext>
              <a:ext uri="{28A0092B-C50C-407E-A947-70E740481C1C}">
                <a14:useLocalDpi xmlns:a14="http://schemas.microsoft.com/office/drawing/2010/main"/>
              </a:ext>
            </a:extLst>
          </a:blip>
          <a:srcRect/>
          <a:stretch/>
        </p:blipFill>
        <p:spPr bwMode="auto">
          <a:xfrm>
            <a:off x="2286000" y="0"/>
            <a:ext cx="6860102" cy="467487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cxnSpLocks/>
          </p:cNvCxnSpPr>
          <p:nvPr/>
        </p:nvCxnSpPr>
        <p:spPr bwMode="auto">
          <a:xfrm>
            <a:off x="285750" y="3217545"/>
            <a:ext cx="5474970" cy="0"/>
          </a:xfrm>
          <a:prstGeom prst="line">
            <a:avLst/>
          </a:prstGeom>
          <a:noFill/>
          <a:ln w="25400" cap="flat" cmpd="sng" algn="ctr">
            <a:solidFill>
              <a:schemeClr val="bg2"/>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1AAE5A2-1927-D54E-838B-E86DEA738AAC}"/>
              </a:ext>
            </a:extLst>
          </p:cNvPr>
          <p:cNvSpPr>
            <a:spLocks noGrp="1"/>
          </p:cNvSpPr>
          <p:nvPr>
            <p:ph type="title"/>
          </p:nvPr>
        </p:nvSpPr>
        <p:spPr>
          <a:xfrm>
            <a:off x="285750" y="1154430"/>
            <a:ext cx="1857375" cy="2286000"/>
          </a:xfrm>
        </p:spPr>
        <p:txBody>
          <a:bodyPr/>
          <a:lstStyle/>
          <a:p>
            <a:r>
              <a:rPr lang="en-US" sz="2400" dirty="0">
                <a:solidFill>
                  <a:schemeClr val="bg2">
                    <a:lumMod val="50000"/>
                  </a:schemeClr>
                </a:solidFill>
              </a:rPr>
              <a:t>Traditional supply chain software isn’t inherently </a:t>
            </a:r>
            <a:r>
              <a:rPr lang="en-US" sz="2400" b="1" dirty="0">
                <a:solidFill>
                  <a:schemeClr val="bg2">
                    <a:lumMod val="50000"/>
                  </a:schemeClr>
                </a:solidFill>
              </a:rPr>
              <a:t>intelligent</a:t>
            </a:r>
            <a:br>
              <a:rPr lang="en-US" sz="2400" dirty="0">
                <a:solidFill>
                  <a:schemeClr val="bg2">
                    <a:lumMod val="50000"/>
                  </a:schemeClr>
                </a:solidFill>
              </a:rPr>
            </a:br>
            <a:endParaRPr lang="en-US" dirty="0"/>
          </a:p>
        </p:txBody>
      </p:sp>
      <p:sp>
        <p:nvSpPr>
          <p:cNvPr id="11" name="Title 1">
            <a:extLst>
              <a:ext uri="{FF2B5EF4-FFF2-40B4-BE49-F238E27FC236}">
                <a16:creationId xmlns:a16="http://schemas.microsoft.com/office/drawing/2014/main" id="{63D6551E-559E-B947-91BA-4656A6170B10}"/>
              </a:ext>
            </a:extLst>
          </p:cNvPr>
          <p:cNvSpPr txBox="1">
            <a:spLocks/>
          </p:cNvSpPr>
          <p:nvPr/>
        </p:nvSpPr>
        <p:spPr>
          <a:xfrm>
            <a:off x="2380297" y="3263265"/>
            <a:ext cx="3243263" cy="2286000"/>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a:lstStyle>
          <a:p>
            <a:pPr fontAlgn="auto">
              <a:spcAft>
                <a:spcPts val="0"/>
              </a:spcAft>
            </a:pPr>
            <a:r>
              <a:rPr lang="en-US" sz="2400" dirty="0">
                <a:solidFill>
                  <a:schemeClr val="tx1"/>
                </a:solidFill>
              </a:rPr>
              <a:t>It’s programmed, so </a:t>
            </a:r>
          </a:p>
          <a:p>
            <a:pPr fontAlgn="auto">
              <a:spcAft>
                <a:spcPts val="0"/>
              </a:spcAft>
            </a:pPr>
            <a:r>
              <a:rPr lang="en-US" sz="2400" dirty="0">
                <a:solidFill>
                  <a:schemeClr val="tx1"/>
                </a:solidFill>
              </a:rPr>
              <a:t>it is designed with the intelligence available at a point in time</a:t>
            </a:r>
            <a:br>
              <a:rPr lang="en-US" sz="2400"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45946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1CA6C-63D5-1E49-9717-510C5CE62FC1}"/>
              </a:ext>
            </a:extLst>
          </p:cNvPr>
          <p:cNvSpPr/>
          <p:nvPr/>
        </p:nvSpPr>
        <p:spPr>
          <a:xfrm>
            <a:off x="2286000" y="0"/>
            <a:ext cx="6858000" cy="4766310"/>
          </a:xfrm>
          <a:prstGeom prst="rect">
            <a:avLst/>
          </a:prstGeom>
          <a:gradFill flip="none" rotWithShape="1">
            <a:gsLst>
              <a:gs pos="25000">
                <a:schemeClr val="tx2">
                  <a:lumMod val="10000"/>
                </a:schemeClr>
              </a:gs>
              <a:gs pos="52000">
                <a:schemeClr val="bg1">
                  <a:lumMod val="90000"/>
                  <a:lumOff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a:extLst>
              <a:ext uri="{FF2B5EF4-FFF2-40B4-BE49-F238E27FC236}">
                <a16:creationId xmlns:a16="http://schemas.microsoft.com/office/drawing/2014/main" id="{30B099E7-1647-8847-A147-600B4C9AA2D1}"/>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2286000" y="0"/>
            <a:ext cx="6858000" cy="4766310"/>
          </a:xfrm>
          <a:prstGeom prst="rect">
            <a:avLst/>
          </a:prstGeom>
        </p:spPr>
      </p:pic>
      <p:sp>
        <p:nvSpPr>
          <p:cNvPr id="2" name="Title 1">
            <a:extLst>
              <a:ext uri="{FF2B5EF4-FFF2-40B4-BE49-F238E27FC236}">
                <a16:creationId xmlns:a16="http://schemas.microsoft.com/office/drawing/2014/main" id="{E1AAE5A2-1927-D54E-838B-E86DEA738AAC}"/>
              </a:ext>
            </a:extLst>
          </p:cNvPr>
          <p:cNvSpPr>
            <a:spLocks noGrp="1"/>
          </p:cNvSpPr>
          <p:nvPr>
            <p:ph type="title"/>
          </p:nvPr>
        </p:nvSpPr>
        <p:spPr>
          <a:xfrm>
            <a:off x="285750" y="194310"/>
            <a:ext cx="3234690" cy="2286000"/>
          </a:xfrm>
        </p:spPr>
        <p:txBody>
          <a:bodyPr/>
          <a:lstStyle/>
          <a:p>
            <a:pPr>
              <a:lnSpc>
                <a:spcPct val="110000"/>
              </a:lnSpc>
            </a:pPr>
            <a:r>
              <a:rPr lang="en-US" sz="2400" dirty="0"/>
              <a:t>However, new</a:t>
            </a:r>
            <a:r>
              <a:rPr lang="en-US" sz="2400" b="1" dirty="0"/>
              <a:t> cloud-based</a:t>
            </a:r>
            <a:r>
              <a:rPr lang="en-US" sz="2400" dirty="0"/>
              <a:t> approaches surround supply chain software with  </a:t>
            </a:r>
            <a:r>
              <a:rPr lang="en-US" sz="2400" b="1" dirty="0"/>
              <a:t>AI</a:t>
            </a:r>
            <a:r>
              <a:rPr lang="en-US" sz="2400" dirty="0"/>
              <a:t>, </a:t>
            </a:r>
            <a:r>
              <a:rPr lang="en-US" sz="2400" b="1" dirty="0"/>
              <a:t>blockchain</a:t>
            </a:r>
            <a:r>
              <a:rPr lang="en-US" sz="2400" dirty="0"/>
              <a:t> and </a:t>
            </a:r>
            <a:r>
              <a:rPr lang="en-US" sz="2400" b="1" dirty="0"/>
              <a:t>advanced analytics to improve outcomes</a:t>
            </a:r>
          </a:p>
        </p:txBody>
      </p:sp>
    </p:spTree>
    <p:extLst>
      <p:ext uri="{BB962C8B-B14F-4D97-AF65-F5344CB8AC3E}">
        <p14:creationId xmlns:p14="http://schemas.microsoft.com/office/powerpoint/2010/main" val="362588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23337" y="925830"/>
            <a:ext cx="4085823" cy="2355446"/>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 name="Content Placeholder 4">
            <a:extLst>
              <a:ext uri="{FF2B5EF4-FFF2-40B4-BE49-F238E27FC236}">
                <a16:creationId xmlns:a16="http://schemas.microsoft.com/office/drawing/2014/main" id="{F9B5ED62-A91B-C14F-943D-D73BD6E14E91}"/>
              </a:ext>
            </a:extLst>
          </p:cNvPr>
          <p:cNvSpPr>
            <a:spLocks noGrp="1"/>
          </p:cNvSpPr>
          <p:nvPr>
            <p:ph idx="1"/>
          </p:nvPr>
        </p:nvSpPr>
        <p:spPr/>
        <p:txBody>
          <a:bodyPr/>
          <a:lstStyle/>
          <a:p>
            <a:pPr marL="0" indent="0">
              <a:buNone/>
            </a:pPr>
            <a:r>
              <a:rPr lang="en-US" sz="2400" dirty="0">
                <a:solidFill>
                  <a:schemeClr val="bg2">
                    <a:lumMod val="50000"/>
                  </a:schemeClr>
                </a:solidFill>
              </a:rPr>
              <a:t>However, many organizations are struggling to gain the </a:t>
            </a:r>
            <a:r>
              <a:rPr lang="en-US" sz="2400" b="1" dirty="0">
                <a:solidFill>
                  <a:schemeClr val="bg2">
                    <a:lumMod val="50000"/>
                  </a:schemeClr>
                </a:solidFill>
              </a:rPr>
              <a:t>experience</a:t>
            </a:r>
            <a:r>
              <a:rPr lang="en-US" sz="2400" dirty="0">
                <a:solidFill>
                  <a:schemeClr val="bg2">
                    <a:lumMod val="50000"/>
                  </a:schemeClr>
                </a:solidFill>
              </a:rPr>
              <a:t> they need in </a:t>
            </a:r>
            <a:r>
              <a:rPr lang="en-US" sz="2400" b="1" dirty="0">
                <a:solidFill>
                  <a:schemeClr val="bg2">
                    <a:lumMod val="50000"/>
                  </a:schemeClr>
                </a:solidFill>
              </a:rPr>
              <a:t>piloting</a:t>
            </a:r>
            <a:r>
              <a:rPr lang="en-US" sz="2400" dirty="0">
                <a:solidFill>
                  <a:schemeClr val="bg2">
                    <a:lumMod val="50000"/>
                  </a:schemeClr>
                </a:solidFill>
              </a:rPr>
              <a:t> these new tools and techniques</a:t>
            </a:r>
          </a:p>
          <a:p>
            <a:endParaRPr lang="en-US" sz="2400" dirty="0">
              <a:solidFill>
                <a:schemeClr val="bg2">
                  <a:lumMod val="50000"/>
                </a:schemeClr>
              </a:solidFill>
            </a:endParaRPr>
          </a:p>
          <a:p>
            <a:endParaRPr lang="en-US" sz="2400" dirty="0"/>
          </a:p>
        </p:txBody>
      </p:sp>
      <p:pic>
        <p:nvPicPr>
          <p:cNvPr id="12" name="Picture 11">
            <a:extLst>
              <a:ext uri="{FF2B5EF4-FFF2-40B4-BE49-F238E27FC236}">
                <a16:creationId xmlns:a16="http://schemas.microsoft.com/office/drawing/2014/main" id="{66A7CEF7-62C3-FD49-B4F1-14053F2BDB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0" y="11430"/>
            <a:ext cx="4561036" cy="4754880"/>
          </a:xfrm>
          <a:prstGeom prst="rect">
            <a:avLst/>
          </a:prstGeom>
        </p:spPr>
      </p:pic>
    </p:spTree>
    <p:extLst>
      <p:ext uri="{BB962C8B-B14F-4D97-AF65-F5344CB8AC3E}">
        <p14:creationId xmlns:p14="http://schemas.microsoft.com/office/powerpoint/2010/main" val="26831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23337" y="925830"/>
            <a:ext cx="4085823" cy="2355446"/>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 name="Content Placeholder 4">
            <a:extLst>
              <a:ext uri="{FF2B5EF4-FFF2-40B4-BE49-F238E27FC236}">
                <a16:creationId xmlns:a16="http://schemas.microsoft.com/office/drawing/2014/main" id="{F9B5ED62-A91B-C14F-943D-D73BD6E14E91}"/>
              </a:ext>
            </a:extLst>
          </p:cNvPr>
          <p:cNvSpPr>
            <a:spLocks noGrp="1"/>
          </p:cNvSpPr>
          <p:nvPr>
            <p:ph idx="1"/>
          </p:nvPr>
        </p:nvSpPr>
        <p:spPr/>
        <p:txBody>
          <a:bodyPr/>
          <a:lstStyle/>
          <a:p>
            <a:pPr marL="0" indent="0">
              <a:lnSpc>
                <a:spcPct val="110000"/>
              </a:lnSpc>
              <a:buNone/>
            </a:pPr>
            <a:r>
              <a:rPr lang="en-US" sz="2400" dirty="0">
                <a:solidFill>
                  <a:schemeClr val="bg2">
                    <a:lumMod val="65000"/>
                  </a:schemeClr>
                </a:solidFill>
              </a:rPr>
              <a:t>But </a:t>
            </a:r>
            <a:r>
              <a:rPr lang="en-US" sz="2400" b="1" dirty="0">
                <a:solidFill>
                  <a:schemeClr val="bg2">
                    <a:lumMod val="65000"/>
                  </a:schemeClr>
                </a:solidFill>
              </a:rPr>
              <a:t>early adopters </a:t>
            </a:r>
            <a:r>
              <a:rPr lang="en-US" sz="2400" dirty="0">
                <a:solidFill>
                  <a:schemeClr val="bg2">
                    <a:lumMod val="65000"/>
                  </a:schemeClr>
                </a:solidFill>
              </a:rPr>
              <a:t>are working hard to enhance their supply chain with new forms of data and technology</a:t>
            </a:r>
          </a:p>
          <a:p>
            <a:endParaRPr lang="en-US" sz="2400" dirty="0">
              <a:solidFill>
                <a:schemeClr val="bg2">
                  <a:lumMod val="50000"/>
                </a:schemeClr>
              </a:solidFill>
            </a:endParaRPr>
          </a:p>
          <a:p>
            <a:endParaRPr lang="en-US" sz="2400" dirty="0"/>
          </a:p>
        </p:txBody>
      </p:sp>
      <p:pic>
        <p:nvPicPr>
          <p:cNvPr id="3" name="Picture 2">
            <a:extLst>
              <a:ext uri="{FF2B5EF4-FFF2-40B4-BE49-F238E27FC236}">
                <a16:creationId xmlns:a16="http://schemas.microsoft.com/office/drawing/2014/main" id="{1326034A-66A4-EA4A-8997-C7C6C6B71D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1" y="0"/>
            <a:ext cx="4558863" cy="4754880"/>
          </a:xfrm>
          <a:prstGeom prst="rect">
            <a:avLst/>
          </a:prstGeom>
        </p:spPr>
      </p:pic>
    </p:spTree>
    <p:extLst>
      <p:ext uri="{BB962C8B-B14F-4D97-AF65-F5344CB8AC3E}">
        <p14:creationId xmlns:p14="http://schemas.microsoft.com/office/powerpoint/2010/main" val="364088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3429000" y="1440854"/>
            <a:ext cx="2286000" cy="2571750"/>
          </a:xfrm>
          <a:prstGeom prst="rect">
            <a:avLst/>
          </a:prstGeom>
          <a:noFill/>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buNone/>
            </a:pPr>
            <a:r>
              <a:rPr lang="en-US" sz="4500" kern="0" dirty="0">
                <a:solidFill>
                  <a:schemeClr val="tx1">
                    <a:lumMod val="75000"/>
                    <a:lumOff val="25000"/>
                  </a:schemeClr>
                </a:solidFill>
                <a:latin typeface="IBM Plex Sans" charset="0"/>
                <a:ea typeface="IBM Plex Sans" charset="0"/>
                <a:cs typeface="IBM Plex Sans" charset="0"/>
              </a:rPr>
              <a:t>27%</a:t>
            </a:r>
          </a:p>
          <a:p>
            <a:pPr marL="0" indent="0">
              <a:lnSpc>
                <a:spcPct val="100000"/>
              </a:lnSpc>
              <a:spcBef>
                <a:spcPts val="1200"/>
              </a:spcBef>
              <a:buNone/>
            </a:pPr>
            <a:r>
              <a:rPr lang="en-US" sz="1750" kern="0" dirty="0">
                <a:solidFill>
                  <a:schemeClr val="bg2">
                    <a:lumMod val="75000"/>
                  </a:schemeClr>
                </a:solidFill>
                <a:latin typeface="IBM Plex Sans" charset="0"/>
                <a:ea typeface="IBM Plex Sans" charset="0"/>
                <a:cs typeface="IBM Plex Sans" charset="0"/>
              </a:rPr>
              <a:t>Product commoditization is eroding our margins</a:t>
            </a:r>
            <a:endParaRPr lang="en-US" kern="0" dirty="0">
              <a:solidFill>
                <a:schemeClr val="bg2">
                  <a:lumMod val="75000"/>
                </a:schemeClr>
              </a:solidFill>
              <a:latin typeface="IBM Plex Sans" charset="0"/>
              <a:ea typeface="IBM Plex Sans" charset="0"/>
              <a:cs typeface="IBM Plex Sans" charset="0"/>
            </a:endParaRPr>
          </a:p>
        </p:txBody>
      </p:sp>
      <p:sp>
        <p:nvSpPr>
          <p:cNvPr id="13" name="Content Placeholder 2"/>
          <p:cNvSpPr txBox="1">
            <a:spLocks/>
          </p:cNvSpPr>
          <p:nvPr/>
        </p:nvSpPr>
        <p:spPr>
          <a:xfrm>
            <a:off x="6503670" y="1428750"/>
            <a:ext cx="2286000" cy="1835450"/>
          </a:xfrm>
          <a:prstGeom prst="rect">
            <a:avLst/>
          </a:prstGeom>
          <a:noFill/>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buNone/>
            </a:pPr>
            <a:r>
              <a:rPr lang="en-US" sz="4500" kern="0" dirty="0">
                <a:solidFill>
                  <a:schemeClr val="tx1">
                    <a:lumMod val="75000"/>
                    <a:lumOff val="25000"/>
                  </a:schemeClr>
                </a:solidFill>
                <a:latin typeface="IBM Plex Sans" charset="0"/>
                <a:ea typeface="IBM Plex Sans" charset="0"/>
                <a:cs typeface="IBM Plex Sans" charset="0"/>
              </a:rPr>
              <a:t>24%</a:t>
            </a:r>
          </a:p>
          <a:p>
            <a:pPr marL="0" indent="0">
              <a:lnSpc>
                <a:spcPct val="100000"/>
              </a:lnSpc>
              <a:spcBef>
                <a:spcPts val="1200"/>
              </a:spcBef>
              <a:buNone/>
            </a:pPr>
            <a:r>
              <a:rPr lang="en-US" sz="1750" kern="0" dirty="0">
                <a:solidFill>
                  <a:schemeClr val="bg2">
                    <a:lumMod val="75000"/>
                  </a:schemeClr>
                </a:solidFill>
                <a:latin typeface="IBM Plex Sans" charset="0"/>
                <a:ea typeface="IBM Plex Sans" charset="0"/>
                <a:cs typeface="IBM Plex Sans" charset="0"/>
              </a:rPr>
              <a:t>New entrants are taking market share</a:t>
            </a:r>
            <a:endParaRPr lang="en-US" kern="0" dirty="0">
              <a:solidFill>
                <a:schemeClr val="bg2">
                  <a:lumMod val="75000"/>
                </a:schemeClr>
              </a:solidFill>
              <a:latin typeface="IBM Plex Sans" charset="0"/>
              <a:ea typeface="IBM Plex Sans" charset="0"/>
              <a:cs typeface="IBM Plex Sans" charset="0"/>
            </a:endParaRPr>
          </a:p>
          <a:p>
            <a:pPr>
              <a:lnSpc>
                <a:spcPct val="100000"/>
              </a:lnSpc>
            </a:pPr>
            <a:endParaRPr lang="en-US" kern="0" dirty="0">
              <a:solidFill>
                <a:schemeClr val="bg2">
                  <a:lumMod val="75000"/>
                </a:schemeClr>
              </a:solidFill>
              <a:latin typeface="IBM Plex Sans" charset="0"/>
              <a:ea typeface="IBM Plex Sans" charset="0"/>
              <a:cs typeface="IBM Plex Sans" charset="0"/>
            </a:endParaRPr>
          </a:p>
        </p:txBody>
      </p:sp>
      <p:cxnSp>
        <p:nvCxnSpPr>
          <p:cNvPr id="14" name="Straight Connector 13"/>
          <p:cNvCxnSpPr/>
          <p:nvPr/>
        </p:nvCxnSpPr>
        <p:spPr>
          <a:xfrm>
            <a:off x="3017520" y="1797838"/>
            <a:ext cx="0" cy="2514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35040" y="1797838"/>
            <a:ext cx="0" cy="2514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1"/>
          <p:cNvSpPr txBox="1">
            <a:spLocks/>
          </p:cNvSpPr>
          <p:nvPr/>
        </p:nvSpPr>
        <p:spPr>
          <a:xfrm>
            <a:off x="280036" y="1432078"/>
            <a:ext cx="2457450" cy="2571750"/>
          </a:xfrm>
          <a:prstGeom prst="rect">
            <a:avLst/>
          </a:prstGeom>
          <a:noFill/>
        </p:spPr>
        <p:txBody>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nSpc>
                <a:spcPct val="100000"/>
              </a:lnSpc>
              <a:buNone/>
            </a:pPr>
            <a:r>
              <a:rPr lang="en-US" sz="4500" kern="0" dirty="0">
                <a:solidFill>
                  <a:schemeClr val="tx1">
                    <a:lumMod val="75000"/>
                    <a:lumOff val="25000"/>
                  </a:schemeClr>
                </a:solidFill>
                <a:latin typeface="IBM Plex Sans" charset="0"/>
                <a:ea typeface="IBM Plex Sans" charset="0"/>
                <a:cs typeface="IBM Plex Sans" charset="0"/>
              </a:rPr>
              <a:t>51%</a:t>
            </a:r>
          </a:p>
          <a:p>
            <a:pPr marL="0" indent="0">
              <a:lnSpc>
                <a:spcPct val="100000"/>
              </a:lnSpc>
              <a:spcBef>
                <a:spcPts val="1200"/>
              </a:spcBef>
              <a:spcAft>
                <a:spcPts val="1200"/>
              </a:spcAft>
              <a:buNone/>
            </a:pPr>
            <a:r>
              <a:rPr lang="en-US" sz="1750" kern="0" dirty="0">
                <a:solidFill>
                  <a:schemeClr val="bg2">
                    <a:lumMod val="75000"/>
                  </a:schemeClr>
                </a:solidFill>
                <a:latin typeface="IBM Plex Sans" charset="0"/>
                <a:ea typeface="IBM Plex Sans" charset="0"/>
                <a:cs typeface="IBM Plex Sans" charset="0"/>
              </a:rPr>
              <a:t>Competitors are using innovative tech or approaches to deliver a more compelling value proposition</a:t>
            </a:r>
            <a:endParaRPr lang="en-US" kern="0" dirty="0">
              <a:solidFill>
                <a:schemeClr val="bg2">
                  <a:lumMod val="75000"/>
                </a:schemeClr>
              </a:solidFill>
              <a:latin typeface="IBM Plex Sans" charset="0"/>
              <a:ea typeface="IBM Plex Sans" charset="0"/>
              <a:cs typeface="IBM Plex Sans" charset="0"/>
            </a:endParaRPr>
          </a:p>
        </p:txBody>
      </p:sp>
      <p:grpSp>
        <p:nvGrpSpPr>
          <p:cNvPr id="18" name="Group 17"/>
          <p:cNvGrpSpPr/>
          <p:nvPr/>
        </p:nvGrpSpPr>
        <p:grpSpPr>
          <a:xfrm>
            <a:off x="320040" y="3946678"/>
            <a:ext cx="8023860" cy="228604"/>
            <a:chOff x="2707892" y="3332922"/>
            <a:chExt cx="12838176" cy="365769"/>
          </a:xfrm>
        </p:grpSpPr>
        <p:sp>
          <p:nvSpPr>
            <p:cNvPr id="19" name="Rectangle 18"/>
            <p:cNvSpPr/>
            <p:nvPr/>
          </p:nvSpPr>
          <p:spPr bwMode="auto">
            <a:xfrm>
              <a:off x="12802868" y="3332924"/>
              <a:ext cx="2743200" cy="365759"/>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tx1">
                    <a:lumMod val="75000"/>
                    <a:lumOff val="25000"/>
                  </a:schemeClr>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grpSp>
          <p:nvGrpSpPr>
            <p:cNvPr id="20" name="Group 19"/>
            <p:cNvGrpSpPr/>
            <p:nvPr/>
          </p:nvGrpSpPr>
          <p:grpSpPr>
            <a:xfrm>
              <a:off x="2707892" y="3332922"/>
              <a:ext cx="10844784" cy="365769"/>
              <a:chOff x="9428731" y="2281362"/>
              <a:chExt cx="10844784" cy="365769"/>
            </a:xfrm>
          </p:grpSpPr>
          <p:sp>
            <p:nvSpPr>
              <p:cNvPr id="21" name="Rectangle 20"/>
              <p:cNvSpPr/>
              <p:nvPr/>
            </p:nvSpPr>
            <p:spPr bwMode="auto">
              <a:xfrm>
                <a:off x="14476219" y="2281366"/>
                <a:ext cx="2743200" cy="365761"/>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tx1">
                      <a:lumMod val="75000"/>
                      <a:lumOff val="25000"/>
                    </a:schemeClr>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2" name="Rectangle 21"/>
              <p:cNvSpPr/>
              <p:nvPr/>
            </p:nvSpPr>
            <p:spPr bwMode="auto">
              <a:xfrm>
                <a:off x="9501883" y="2281366"/>
                <a:ext cx="2743200" cy="365761"/>
              </a:xfrm>
              <a:prstGeom prst="rect">
                <a:avLst/>
              </a:prstGeom>
              <a:solidFill>
                <a:schemeClr val="tx2">
                  <a:lumMod val="25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tx1">
                      <a:lumMod val="75000"/>
                      <a:lumOff val="25000"/>
                    </a:schemeClr>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3" name="Rectangle 22"/>
              <p:cNvSpPr/>
              <p:nvPr/>
            </p:nvSpPr>
            <p:spPr bwMode="auto">
              <a:xfrm>
                <a:off x="9428731" y="2281366"/>
                <a:ext cx="1591056" cy="365761"/>
              </a:xfrm>
              <a:prstGeom prst="rect">
                <a:avLst/>
              </a:prstGeom>
              <a:solidFill>
                <a:srgbClr val="009E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4" name="Rectangle 23"/>
              <p:cNvSpPr/>
              <p:nvPr/>
            </p:nvSpPr>
            <p:spPr bwMode="auto">
              <a:xfrm rot="16200000">
                <a:off x="10827762" y="2418530"/>
                <a:ext cx="365762" cy="91440"/>
              </a:xfrm>
              <a:prstGeom prst="rect">
                <a:avLst/>
              </a:prstGeom>
              <a:solidFill>
                <a:srgbClr val="20D7D4"/>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5" name="Rectangle 24"/>
              <p:cNvSpPr/>
              <p:nvPr/>
            </p:nvSpPr>
            <p:spPr bwMode="auto">
              <a:xfrm>
                <a:off x="14476219" y="2281366"/>
                <a:ext cx="850392" cy="365761"/>
              </a:xfrm>
              <a:prstGeom prst="rect">
                <a:avLst/>
              </a:prstGeom>
              <a:solidFill>
                <a:srgbClr val="009E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6" name="Rectangle 25"/>
              <p:cNvSpPr/>
              <p:nvPr/>
            </p:nvSpPr>
            <p:spPr bwMode="auto">
              <a:xfrm rot="16200000">
                <a:off x="15125442" y="2418523"/>
                <a:ext cx="365761" cy="91440"/>
              </a:xfrm>
              <a:prstGeom prst="rect">
                <a:avLst/>
              </a:prstGeom>
              <a:solidFill>
                <a:srgbClr val="21E1DE"/>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7" name="Rectangle 26"/>
              <p:cNvSpPr/>
              <p:nvPr/>
            </p:nvSpPr>
            <p:spPr bwMode="auto">
              <a:xfrm>
                <a:off x="19523707" y="2281365"/>
                <a:ext cx="740664" cy="365759"/>
              </a:xfrm>
              <a:prstGeom prst="rect">
                <a:avLst/>
              </a:prstGeom>
              <a:solidFill>
                <a:srgbClr val="009E9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sp>
            <p:nvSpPr>
              <p:cNvPr id="28" name="Rectangle 27"/>
              <p:cNvSpPr/>
              <p:nvPr/>
            </p:nvSpPr>
            <p:spPr bwMode="auto">
              <a:xfrm rot="16200000">
                <a:off x="20044915" y="2418527"/>
                <a:ext cx="365759" cy="91440"/>
              </a:xfrm>
              <a:prstGeom prst="rect">
                <a:avLst/>
              </a:prstGeom>
              <a:solidFill>
                <a:srgbClr val="21E1DE"/>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250" dirty="0">
                  <a:ln w="0"/>
                  <a:solidFill>
                    <a:schemeClr val="accent1"/>
                  </a:solidFill>
                  <a:effectLst>
                    <a:outerShdw blurRad="38100" dist="25400" dir="5400000" algn="ctr" rotWithShape="0">
                      <a:srgbClr val="6E747A">
                        <a:alpha val="43000"/>
                      </a:srgbClr>
                    </a:outerShdw>
                  </a:effectLst>
                  <a:latin typeface="IBM Plex Sans" charset="0"/>
                  <a:ea typeface="IBM Plex Sans" charset="0"/>
                  <a:cs typeface="IBM Plex Sans" charset="0"/>
                </a:endParaRPr>
              </a:p>
            </p:txBody>
          </p:sp>
        </p:grpSp>
      </p:grpSp>
      <p:sp>
        <p:nvSpPr>
          <p:cNvPr id="31" name="Title 1"/>
          <p:cNvSpPr>
            <a:spLocks noGrp="1"/>
          </p:cNvSpPr>
          <p:nvPr>
            <p:ph type="title"/>
          </p:nvPr>
        </p:nvSpPr>
        <p:spPr>
          <a:xfrm>
            <a:off x="285750" y="428625"/>
            <a:ext cx="8503920" cy="714375"/>
          </a:xfrm>
        </p:spPr>
        <p:txBody>
          <a:bodyPr/>
          <a:lstStyle/>
          <a:p>
            <a:r>
              <a:rPr lang="en-US" dirty="0">
                <a:latin typeface="IBM Plex Sans" charset="0"/>
                <a:ea typeface="IBM Plex Sans" charset="0"/>
                <a:cs typeface="IBM Plex Sans" charset="0"/>
              </a:rPr>
              <a:t>Yet, electronics firms need to </a:t>
            </a:r>
            <a:r>
              <a:rPr lang="en-US" b="1" dirty="0">
                <a:latin typeface="IBM Plex Sans" charset="0"/>
                <a:ea typeface="IBM Plex Sans" charset="0"/>
                <a:cs typeface="IBM Plex Sans" charset="0"/>
              </a:rPr>
              <a:t>adapt swiftly</a:t>
            </a:r>
            <a:r>
              <a:rPr lang="en-US" dirty="0">
                <a:latin typeface="IBM Plex Sans" charset="0"/>
                <a:ea typeface="IBM Plex Sans" charset="0"/>
                <a:cs typeface="IBM Plex Sans" charset="0"/>
              </a:rPr>
              <a:t>:  competitive threats, commoditization and new entrants are already present</a:t>
            </a:r>
          </a:p>
        </p:txBody>
      </p:sp>
      <p:sp>
        <p:nvSpPr>
          <p:cNvPr id="6" name="Text Placeholder 5">
            <a:extLst>
              <a:ext uri="{FF2B5EF4-FFF2-40B4-BE49-F238E27FC236}">
                <a16:creationId xmlns:a16="http://schemas.microsoft.com/office/drawing/2014/main" id="{9B7D05D1-F1BE-3446-BF33-E66F4A1CEBA7}"/>
              </a:ext>
            </a:extLst>
          </p:cNvPr>
          <p:cNvSpPr>
            <a:spLocks noGrp="1"/>
          </p:cNvSpPr>
          <p:nvPr>
            <p:ph type="body" sz="quarter" idx="14"/>
          </p:nvPr>
        </p:nvSpPr>
        <p:spPr>
          <a:xfrm>
            <a:off x="285750" y="4589145"/>
            <a:ext cx="4171950" cy="285750"/>
          </a:xfrm>
        </p:spPr>
        <p:txBody>
          <a:bodyPr/>
          <a:lstStyle/>
          <a:p>
            <a:r>
              <a:rPr lang="en-US" altLang="en-GB" sz="800" kern="0" dirty="0">
                <a:solidFill>
                  <a:schemeClr val="bg2">
                    <a:lumMod val="50000"/>
                  </a:schemeClr>
                </a:solidFill>
              </a:rPr>
              <a:t>Sampling: Global</a:t>
            </a:r>
            <a:br>
              <a:rPr lang="en-US" altLang="en-GB" sz="800" kern="0" dirty="0">
                <a:solidFill>
                  <a:schemeClr val="bg2">
                    <a:lumMod val="50000"/>
                  </a:schemeClr>
                </a:solidFill>
              </a:rPr>
            </a:br>
            <a:r>
              <a:rPr lang="en-US" altLang="en-GB" sz="800" kern="0" dirty="0">
                <a:solidFill>
                  <a:schemeClr val="bg2">
                    <a:lumMod val="50000"/>
                  </a:schemeClr>
                </a:solidFill>
              </a:rPr>
              <a:t>Electronics participants</a:t>
            </a:r>
          </a:p>
          <a:p>
            <a:r>
              <a:rPr lang="en-US" sz="800" dirty="0">
                <a:solidFill>
                  <a:srgbClr val="7F7F7F"/>
                </a:solidFill>
              </a:rPr>
              <a:t>Source: Q2.5: How is your enterprise's current business model being threatened? [Select all that apply]</a:t>
            </a:r>
          </a:p>
        </p:txBody>
      </p:sp>
    </p:spTree>
    <p:extLst>
      <p:ext uri="{BB962C8B-B14F-4D97-AF65-F5344CB8AC3E}">
        <p14:creationId xmlns:p14="http://schemas.microsoft.com/office/powerpoint/2010/main" val="13535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ver Master_2015">
  <a:themeElements>
    <a:clrScheme name="2015 IBM Presentation Palette">
      <a:dk1>
        <a:srgbClr val="191919"/>
      </a:dk1>
      <a:lt1>
        <a:srgbClr val="FFFFFF"/>
      </a:lt1>
      <a:dk2>
        <a:srgbClr val="7F7F7F"/>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smtClean="0">
            <a:solidFill>
              <a:schemeClr val="tx1"/>
            </a:solidFill>
          </a:defRPr>
        </a:defPPr>
      </a:lstStyle>
    </a:txDef>
  </a:objectDefaults>
  <a:extraClrSchemeLst/>
  <a:extLst>
    <a:ext uri="{05A4C25C-085E-4340-85A3-A5531E510DB2}">
      <thm15:themeFamily xmlns:thm15="http://schemas.microsoft.com/office/thememl/2012/main" name="Global C-suite Study 2018" id="{09239BFF-2B59-9F46-9165-AA89D4A531C0}" vid="{76B87A2A-F4C3-344C-B5E3-B2FE219655A1}"/>
    </a:ext>
  </a:extLst>
</a:theme>
</file>

<file path=ppt/theme/theme3.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defRPr sz="2000" dirty="0" smtClean="0">
            <a:solidFill>
              <a:schemeClr val="bg2"/>
            </a:solidFill>
          </a:defRPr>
        </a:defPPr>
      </a:lstStyle>
    </a:txDef>
  </a:objectDefaults>
  <a:extraClrSchemeLst/>
  <a:extLst>
    <a:ext uri="{05A4C25C-085E-4340-85A3-A5531E510DB2}">
      <thm15:themeFamily xmlns:thm15="http://schemas.microsoft.com/office/thememl/2012/main" name="Global C-suite Study 2018" id="{09239BFF-2B59-9F46-9165-AA89D4A531C0}" vid="{FEAC57B0-EA7F-FC46-A14D-B26A1CC1B914}"/>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smtClean="0">
            <a:solidFill>
              <a:schemeClr val="bg2"/>
            </a:solidFill>
          </a:defRPr>
        </a:defPPr>
      </a:lstStyle>
    </a:txDef>
  </a:objectDefaults>
  <a:extraClrSchemeLst/>
  <a:extLst>
    <a:ext uri="{05A4C25C-085E-4340-85A3-A5531E510DB2}">
      <thm15:themeFamily xmlns:thm15="http://schemas.microsoft.com/office/thememl/2012/main" name="Global C-suite Study 2018" id="{09239BFF-2B59-9F46-9165-AA89D4A531C0}" vid="{095EA315-FF75-BD45-B7AA-CA961DAC61A3}"/>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42767</TotalTime>
  <Words>3882</Words>
  <Application>Microsoft Macintosh PowerPoint</Application>
  <PresentationFormat>On-screen Show (16:9)</PresentationFormat>
  <Paragraphs>569</Paragraphs>
  <Slides>39</Slides>
  <Notes>36</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39</vt:i4>
      </vt:variant>
    </vt:vector>
  </HeadingPairs>
  <TitlesOfParts>
    <vt:vector size="60" baseType="lpstr">
      <vt:lpstr>MS PGothic</vt:lpstr>
      <vt:lpstr>.AppleSystemUIFont</vt:lpstr>
      <vt:lpstr>Arial</vt:lpstr>
      <vt:lpstr>Arial Regular</vt:lpstr>
      <vt:lpstr>Calibri</vt:lpstr>
      <vt:lpstr>Helvetica Light</vt:lpstr>
      <vt:lpstr>Helvetica Neue</vt:lpstr>
      <vt:lpstr>Helvetica Neue Light</vt:lpstr>
      <vt:lpstr>HelvNeue for IBM</vt:lpstr>
      <vt:lpstr>HelvNeue Light for IBM</vt:lpstr>
      <vt:lpstr>IBM Plex Sans</vt:lpstr>
      <vt:lpstr>IBM Plex Sans Medium</vt:lpstr>
      <vt:lpstr>IBM Plex Sans Regular</vt:lpstr>
      <vt:lpstr>LucidaGrande</vt:lpstr>
      <vt:lpstr>Times New Roman</vt:lpstr>
      <vt:lpstr>Verdana</vt:lpstr>
      <vt:lpstr>Wingdings</vt:lpstr>
      <vt:lpstr>Cover Master_2015</vt:lpstr>
      <vt:lpstr>4_Light Background</vt:lpstr>
      <vt:lpstr>2_Dark Background</vt:lpstr>
      <vt:lpstr>4_Color Block</vt:lpstr>
      <vt:lpstr>Orchestrating tomorrow’s supply chain today</vt:lpstr>
      <vt:lpstr>Orchestrating tomorrow’s supply chain today</vt:lpstr>
      <vt:lpstr>In the next 18 to 36 months,  the most advanced supply chain partners will… </vt:lpstr>
      <vt:lpstr>First, some context… </vt:lpstr>
      <vt:lpstr>Traditional supply chain software isn’t inherently intelligent </vt:lpstr>
      <vt:lpstr>However, new cloud-based approaches surround supply chain software with  AI, blockchain and advanced analytics to improve outcomes</vt:lpstr>
      <vt:lpstr>PowerPoint Presentation</vt:lpstr>
      <vt:lpstr>PowerPoint Presentation</vt:lpstr>
      <vt:lpstr>Yet, electronics firms need to adapt swiftly:  competitive threats, commoditization and new entrants are already present</vt:lpstr>
      <vt:lpstr>And electronics firms recognize the pressing  need for change…</vt:lpstr>
      <vt:lpstr>In the 2017 IBM IBV C-suite study, cluster analysis revealed three archetypes, and one is breaking ahead quickly</vt:lpstr>
      <vt:lpstr>Reinventors outperform on revenue growth and profitability while leading in innovation </vt:lpstr>
      <vt:lpstr>Business processes are better aligned to strategy  among Reinventors </vt:lpstr>
      <vt:lpstr>Reinventors lead from a position of trust and actively solicit ideas from employees and empower their teams</vt:lpstr>
      <vt:lpstr>Reinventors excel at capitalizing on data</vt:lpstr>
      <vt:lpstr>Reinventors also understand that their ecosystem is critical to their business…  They Collaborate with partners to a large extent in the following ways</vt:lpstr>
      <vt:lpstr>New intelligent tools are needed to help supply chains adapt to…</vt:lpstr>
      <vt:lpstr>In general, electronics companies must broaden their approach to data insights…  using data that exists both inside and outside the organization</vt:lpstr>
      <vt:lpstr>Supply chain data can be leveraged for…</vt:lpstr>
      <vt:lpstr>However, electronics companies are not yet taking full advantage of their data or AI in supply chain </vt:lpstr>
      <vt:lpstr>AI helps firms anticipate risk and increase efficiency…</vt:lpstr>
      <vt:lpstr>Applying AI to mobile manufacturing or “manufacturing-in-a-cloud” identifies and resolves demand spikes more quickly </vt:lpstr>
      <vt:lpstr>According to electronics respondents, these business processes will be impacted by AI / cognitive technologies in the next 2 to 3 years… </vt:lpstr>
      <vt:lpstr>These intelligent technologies also support authenticity and transparency…</vt:lpstr>
      <vt:lpstr>And Blockchain offers significant utility with unprecedented control and risk mitigation across multiple use cases</vt:lpstr>
      <vt:lpstr>With a cognitive supply chain you can shift…</vt:lpstr>
      <vt:lpstr>As you look at ways to add intelligence to your supply chain, consider these questions:</vt:lpstr>
      <vt:lpstr>Watson Supply Chain is a pioneer in the cognitive supply chain space</vt:lpstr>
      <vt:lpstr>Understand</vt:lpstr>
      <vt:lpstr>IBM Watson Supply Chain Insights</vt:lpstr>
      <vt:lpstr>Reason</vt:lpstr>
      <vt:lpstr>PowerPoint Presentation</vt:lpstr>
      <vt:lpstr>Learn  How would your supply chain change if…  you had a ‘risk agent’ looking at news, weather and information on suppliers, categories and geographies that uncovers trends, patterns and relationships to help you proactively manage risk? </vt:lpstr>
      <vt:lpstr>PowerPoint Presentation</vt:lpstr>
      <vt:lpstr>Interact  How would your supply chain change if…  you had a way to discuss options and solve problems with those inside and outside your company, in real-time, as they arose? </vt:lpstr>
      <vt:lpstr>PowerPoint Presentation</vt:lpstr>
      <vt:lpstr>IBM &amp; SAP are collaborating on Digital Transformation enabling the incumbents to strike back </vt:lpstr>
      <vt:lpstr>Digital Transformation from IBM + SAP can leverage all of an enterprise’s data and surround it with smart technologies</vt:lpstr>
      <vt:lpstr>PowerPoint Presentation</vt:lpstr>
    </vt:vector>
  </TitlesOfParts>
  <Manager/>
  <Company>IBM</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subject/>
  <dc:creator>Anne Marie Weber/Ken High</dc:creator>
  <cp:keywords/>
  <dc:description/>
  <cp:lastModifiedBy>Cristene Gonzalez-Wertz</cp:lastModifiedBy>
  <cp:revision>735</cp:revision>
  <dcterms:created xsi:type="dcterms:W3CDTF">2014-12-08T21:56:56Z</dcterms:created>
  <dcterms:modified xsi:type="dcterms:W3CDTF">2018-05-14T23:01:54Z</dcterms:modified>
  <cp:category/>
</cp:coreProperties>
</file>